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3"/>
  </p:sldMasterIdLst>
  <p:notesMasterIdLst>
    <p:notesMasterId r:id="rId30"/>
  </p:notesMasterIdLst>
  <p:sldIdLst>
    <p:sldId id="256" r:id="rId4"/>
    <p:sldId id="265" r:id="rId5"/>
    <p:sldId id="286" r:id="rId6"/>
    <p:sldId id="266" r:id="rId7"/>
    <p:sldId id="267" r:id="rId8"/>
    <p:sldId id="269" r:id="rId9"/>
    <p:sldId id="270" r:id="rId10"/>
    <p:sldId id="273" r:id="rId11"/>
    <p:sldId id="268" r:id="rId12"/>
    <p:sldId id="291" r:id="rId13"/>
    <p:sldId id="292" r:id="rId14"/>
    <p:sldId id="281" r:id="rId15"/>
    <p:sldId id="282" r:id="rId16"/>
    <p:sldId id="278" r:id="rId17"/>
    <p:sldId id="279" r:id="rId18"/>
    <p:sldId id="280" r:id="rId19"/>
    <p:sldId id="288" r:id="rId20"/>
    <p:sldId id="283" r:id="rId21"/>
    <p:sldId id="289" r:id="rId22"/>
    <p:sldId id="293" r:id="rId23"/>
    <p:sldId id="290" r:id="rId24"/>
    <p:sldId id="294" r:id="rId25"/>
    <p:sldId id="287" r:id="rId26"/>
    <p:sldId id="297" r:id="rId27"/>
    <p:sldId id="296" r:id="rId28"/>
    <p:sldId id="261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76" userDrawn="1">
          <p15:clr>
            <a:srgbClr val="A4A3A4"/>
          </p15:clr>
        </p15:guide>
        <p15:guide id="2" pos="3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70A0"/>
    <a:srgbClr val="73B8D3"/>
    <a:srgbClr val="60C5EC"/>
    <a:srgbClr val="939917"/>
    <a:srgbClr val="DFE3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B243DB-C9C1-48E5-9960-9F004A46E2F4}" v="74" dt="2023-11-08T12:50:18.6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6" autoAdjust="0"/>
    <p:restoredTop sz="86894" autoAdjust="0"/>
  </p:normalViewPr>
  <p:slideViewPr>
    <p:cSldViewPr snapToGrid="0" showGuides="1">
      <p:cViewPr varScale="1">
        <p:scale>
          <a:sx n="72" d="100"/>
          <a:sy n="72" d="100"/>
        </p:scale>
        <p:origin x="42" y="168"/>
      </p:cViewPr>
      <p:guideLst>
        <p:guide orient="horz" pos="1776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microsoft.com/office/2015/10/relationships/revisionInfo" Target="revisionInfo.xml"/><Relationship Id="rId8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1255773666511086E-2"/>
          <c:y val="0.16030414946773844"/>
          <c:w val="0.91874422426733693"/>
          <c:h val="0.8278281986800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Sheet1!$A$2:$A$25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3</c:v>
                </c:pt>
                <c:pt idx="1">
                  <c:v>10</c:v>
                </c:pt>
                <c:pt idx="2">
                  <c:v>2</c:v>
                </c:pt>
                <c:pt idx="3">
                  <c:v>6</c:v>
                </c:pt>
                <c:pt idx="4">
                  <c:v>13</c:v>
                </c:pt>
                <c:pt idx="5">
                  <c:v>0.5</c:v>
                </c:pt>
                <c:pt idx="6">
                  <c:v>25</c:v>
                </c:pt>
                <c:pt idx="7">
                  <c:v>5</c:v>
                </c:pt>
                <c:pt idx="8">
                  <c:v>10</c:v>
                </c:pt>
                <c:pt idx="9">
                  <c:v>15</c:v>
                </c:pt>
                <c:pt idx="10">
                  <c:v>3</c:v>
                </c:pt>
                <c:pt idx="11">
                  <c:v>1</c:v>
                </c:pt>
                <c:pt idx="12">
                  <c:v>10</c:v>
                </c:pt>
                <c:pt idx="13">
                  <c:v>2</c:v>
                </c:pt>
                <c:pt idx="14">
                  <c:v>7</c:v>
                </c:pt>
                <c:pt idx="15">
                  <c:v>14</c:v>
                </c:pt>
                <c:pt idx="16">
                  <c:v>0.5</c:v>
                </c:pt>
                <c:pt idx="17">
                  <c:v>20</c:v>
                </c:pt>
                <c:pt idx="18">
                  <c:v>5</c:v>
                </c:pt>
                <c:pt idx="19">
                  <c:v>8</c:v>
                </c:pt>
                <c:pt idx="20">
                  <c:v>12</c:v>
                </c:pt>
                <c:pt idx="21">
                  <c:v>3</c:v>
                </c:pt>
                <c:pt idx="22">
                  <c:v>1</c:v>
                </c:pt>
                <c:pt idx="2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84-4995-B32C-F76B816D16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"/>
        <c:overlap val="-27"/>
        <c:axId val="1944568208"/>
        <c:axId val="930819088"/>
      </c:barChart>
      <c:catAx>
        <c:axId val="1944568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30819088"/>
        <c:crosses val="autoZero"/>
        <c:auto val="1"/>
        <c:lblAlgn val="ctr"/>
        <c:lblOffset val="100"/>
        <c:noMultiLvlLbl val="0"/>
      </c:catAx>
      <c:valAx>
        <c:axId val="930819088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4568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1255773666511086E-2"/>
          <c:y val="0.16030414946773844"/>
          <c:w val="0.91874422426733693"/>
          <c:h val="0.8278281986800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Sheet1!$A$2:$A$25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3</c:v>
                </c:pt>
                <c:pt idx="1">
                  <c:v>10</c:v>
                </c:pt>
                <c:pt idx="2">
                  <c:v>2</c:v>
                </c:pt>
                <c:pt idx="3">
                  <c:v>6</c:v>
                </c:pt>
                <c:pt idx="4">
                  <c:v>13</c:v>
                </c:pt>
                <c:pt idx="5">
                  <c:v>0.5</c:v>
                </c:pt>
                <c:pt idx="6">
                  <c:v>25</c:v>
                </c:pt>
                <c:pt idx="7">
                  <c:v>5</c:v>
                </c:pt>
                <c:pt idx="8">
                  <c:v>10</c:v>
                </c:pt>
                <c:pt idx="9">
                  <c:v>15</c:v>
                </c:pt>
                <c:pt idx="10">
                  <c:v>3</c:v>
                </c:pt>
                <c:pt idx="11">
                  <c:v>1</c:v>
                </c:pt>
                <c:pt idx="12">
                  <c:v>10</c:v>
                </c:pt>
                <c:pt idx="13">
                  <c:v>2</c:v>
                </c:pt>
                <c:pt idx="14">
                  <c:v>7</c:v>
                </c:pt>
                <c:pt idx="15">
                  <c:v>14</c:v>
                </c:pt>
                <c:pt idx="16">
                  <c:v>0.5</c:v>
                </c:pt>
                <c:pt idx="17">
                  <c:v>20</c:v>
                </c:pt>
                <c:pt idx="18">
                  <c:v>5</c:v>
                </c:pt>
                <c:pt idx="19">
                  <c:v>8</c:v>
                </c:pt>
                <c:pt idx="20">
                  <c:v>12</c:v>
                </c:pt>
                <c:pt idx="21">
                  <c:v>3</c:v>
                </c:pt>
                <c:pt idx="22">
                  <c:v>1</c:v>
                </c:pt>
                <c:pt idx="2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F3-41A7-BCAF-DB9A09BC02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"/>
        <c:overlap val="-27"/>
        <c:axId val="1944568208"/>
        <c:axId val="930819088"/>
      </c:barChart>
      <c:catAx>
        <c:axId val="1944568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30819088"/>
        <c:crosses val="autoZero"/>
        <c:auto val="1"/>
        <c:lblAlgn val="ctr"/>
        <c:lblOffset val="100"/>
        <c:noMultiLvlLbl val="0"/>
      </c:catAx>
      <c:valAx>
        <c:axId val="930819088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4568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>
        <c:manualLayout>
          <c:layoutTarget val="inner"/>
          <c:xMode val="edge"/>
          <c:yMode val="edge"/>
          <c:x val="8.1255773666511086E-2"/>
          <c:y val="0.16030414946773844"/>
          <c:w val="0.91874422426733693"/>
          <c:h val="0.8278281986800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Sheet1!$A$2:$A$25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3</c:v>
                </c:pt>
                <c:pt idx="1">
                  <c:v>10</c:v>
                </c:pt>
                <c:pt idx="2">
                  <c:v>2</c:v>
                </c:pt>
                <c:pt idx="3">
                  <c:v>6</c:v>
                </c:pt>
                <c:pt idx="4">
                  <c:v>13</c:v>
                </c:pt>
                <c:pt idx="5">
                  <c:v>0.5</c:v>
                </c:pt>
                <c:pt idx="6">
                  <c:v>25</c:v>
                </c:pt>
                <c:pt idx="7">
                  <c:v>5</c:v>
                </c:pt>
                <c:pt idx="8">
                  <c:v>10</c:v>
                </c:pt>
                <c:pt idx="9">
                  <c:v>15</c:v>
                </c:pt>
                <c:pt idx="10">
                  <c:v>3</c:v>
                </c:pt>
                <c:pt idx="11">
                  <c:v>1</c:v>
                </c:pt>
                <c:pt idx="12">
                  <c:v>10</c:v>
                </c:pt>
                <c:pt idx="13">
                  <c:v>2</c:v>
                </c:pt>
                <c:pt idx="14">
                  <c:v>7</c:v>
                </c:pt>
                <c:pt idx="15">
                  <c:v>14</c:v>
                </c:pt>
                <c:pt idx="16">
                  <c:v>0.5</c:v>
                </c:pt>
                <c:pt idx="17">
                  <c:v>20</c:v>
                </c:pt>
                <c:pt idx="18">
                  <c:v>5</c:v>
                </c:pt>
                <c:pt idx="19">
                  <c:v>8</c:v>
                </c:pt>
                <c:pt idx="20">
                  <c:v>12</c:v>
                </c:pt>
                <c:pt idx="21">
                  <c:v>3</c:v>
                </c:pt>
                <c:pt idx="22">
                  <c:v>1</c:v>
                </c:pt>
                <c:pt idx="2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47-40EF-9972-1EB4B51D61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"/>
        <c:overlap val="-27"/>
        <c:axId val="1944568208"/>
        <c:axId val="930819088"/>
      </c:barChart>
      <c:catAx>
        <c:axId val="1944568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30819088"/>
        <c:crosses val="autoZero"/>
        <c:auto val="1"/>
        <c:lblAlgn val="ctr"/>
        <c:lblOffset val="100"/>
        <c:noMultiLvlLbl val="0"/>
      </c:catAx>
      <c:valAx>
        <c:axId val="930819088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4568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8.1255773666511086E-2"/>
          <c:y val="0.16030414946773844"/>
          <c:w val="0.91874422426733693"/>
          <c:h val="0.8278281986800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Sheet1!$A$2:$A$25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3</c:v>
                </c:pt>
                <c:pt idx="1">
                  <c:v>10</c:v>
                </c:pt>
                <c:pt idx="2">
                  <c:v>2</c:v>
                </c:pt>
                <c:pt idx="3">
                  <c:v>6</c:v>
                </c:pt>
                <c:pt idx="4">
                  <c:v>13</c:v>
                </c:pt>
                <c:pt idx="5">
                  <c:v>0.5</c:v>
                </c:pt>
                <c:pt idx="6">
                  <c:v>25</c:v>
                </c:pt>
                <c:pt idx="7">
                  <c:v>5</c:v>
                </c:pt>
                <c:pt idx="8">
                  <c:v>10</c:v>
                </c:pt>
                <c:pt idx="9">
                  <c:v>15</c:v>
                </c:pt>
                <c:pt idx="10">
                  <c:v>3</c:v>
                </c:pt>
                <c:pt idx="11">
                  <c:v>1</c:v>
                </c:pt>
                <c:pt idx="12">
                  <c:v>10</c:v>
                </c:pt>
                <c:pt idx="13">
                  <c:v>2</c:v>
                </c:pt>
                <c:pt idx="14">
                  <c:v>7</c:v>
                </c:pt>
                <c:pt idx="15">
                  <c:v>14</c:v>
                </c:pt>
                <c:pt idx="16">
                  <c:v>0.5</c:v>
                </c:pt>
                <c:pt idx="17">
                  <c:v>20</c:v>
                </c:pt>
                <c:pt idx="18">
                  <c:v>5</c:v>
                </c:pt>
                <c:pt idx="19">
                  <c:v>8</c:v>
                </c:pt>
                <c:pt idx="20">
                  <c:v>12</c:v>
                </c:pt>
                <c:pt idx="21">
                  <c:v>3</c:v>
                </c:pt>
                <c:pt idx="22">
                  <c:v>1</c:v>
                </c:pt>
                <c:pt idx="2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B5C-4AB2-8C39-5D96900C79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"/>
        <c:overlap val="-27"/>
        <c:axId val="1944568208"/>
        <c:axId val="930819088"/>
      </c:barChart>
      <c:catAx>
        <c:axId val="1944568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30819088"/>
        <c:crosses val="autoZero"/>
        <c:auto val="1"/>
        <c:lblAlgn val="ctr"/>
        <c:lblOffset val="100"/>
        <c:noMultiLvlLbl val="0"/>
      </c:catAx>
      <c:valAx>
        <c:axId val="930819088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4568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4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jpeg>
</file>

<file path=ppt/media/image22.jpeg>
</file>

<file path=ppt/media/image23.jpg>
</file>

<file path=ppt/media/image24.jpg>
</file>

<file path=ppt/media/image25.jpeg>
</file>

<file path=ppt/media/image26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25034A-B7AD-43F6-B6C8-81E8B14158B8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A22043-8072-4D0E-A621-4BB1FB6A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93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Suggestions for next time: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* The cognitive search probably has a short shelf life before folks know this stuff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a split in AI between using AI – effectively using Copilot – and dev – prompt engineering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It’s not 1536  dimensions, but, vectors with 1536 values projected onto multiple 3D spaces – 512x512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51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560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45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653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4559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842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not start with yourself. Start with the abstract/empathy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05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Newton’s Third Law of </a:t>
            </a:r>
            <a:r>
              <a:rPr lang="en-US" dirty="0" err="1"/>
              <a:t>Thermondynamics</a:t>
            </a:r>
            <a:endParaRPr lang="en-US" dirty="0"/>
          </a:p>
          <a:p>
            <a:endParaRPr lang="en-US" dirty="0"/>
          </a:p>
          <a:p>
            <a:r>
              <a:rPr lang="en-US" dirty="0"/>
              <a:t>5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365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061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VB6 Dan Appleman and Bruce McKinney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751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96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603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 min mark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837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35 minutes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22043-8072-4D0E-A621-4BB1FB6A3CC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983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95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327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2133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032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00902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482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38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7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595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30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973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550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13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15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53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771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6F331-26CA-454D-87D8-1032E710C477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F3982A0-9A56-4DEC-AC8D-670B721EB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348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2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e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KathleenDollard/sample-patterns/tree/techbash-2023-start" TargetMode="External"/><Relationship Id="rId3" Type="http://schemas.openxmlformats.org/officeDocument/2006/relationships/hyperlink" Target="https://techcommunity.microsoft.com/t5/azure-developer-community-blog/from-zero-to-nearly-hero-with-azure-openai-nlp-and-vector-based/ba-p/3936244" TargetMode="External"/><Relationship Id="rId7" Type="http://schemas.openxmlformats.org/officeDocument/2006/relationships/hyperlink" Target="https://learn.microsoft.com/en-us/dotnet/csharp/fundamentals/tutorials/pattern-matchi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blogs.microsoft.com/dotnet/" TargetMode="External"/><Relationship Id="rId5" Type="http://schemas.openxmlformats.org/officeDocument/2006/relationships/hyperlink" Target="https://github.com/dotnet/interactive/tree/main/samples/notebooks/ai" TargetMode="External"/><Relationship Id="rId4" Type="http://schemas.openxmlformats.org/officeDocument/2006/relationships/hyperlink" Target="https://devblogs.microsoft.com/dotnet/demystifying-retrieval-augmented-generation-with-dotnet/" TargetMode="External"/><Relationship Id="rId9" Type="http://schemas.openxmlformats.org/officeDocument/2006/relationships/image" Target="../media/image2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46E2-4942-B2E1-9D3D-95F24C4DAD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Chart your course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7CBF29-D8AA-9BB8-9709-F7C9025A96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Kathleen Dollard</a:t>
            </a:r>
          </a:p>
          <a:p>
            <a:r>
              <a:rPr lang="en-US" dirty="0"/>
              <a:t>.NET Team Microsoft</a:t>
            </a:r>
          </a:p>
        </p:txBody>
      </p:sp>
    </p:spTree>
    <p:extLst>
      <p:ext uri="{BB962C8B-B14F-4D97-AF65-F5344CB8AC3E}">
        <p14:creationId xmlns:p14="http://schemas.microsoft.com/office/powerpoint/2010/main" val="281999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381C508-3F8C-0F51-ECF0-05A6F685DF32}"/>
              </a:ext>
            </a:extLst>
          </p:cNvPr>
          <p:cNvGrpSpPr/>
          <p:nvPr/>
        </p:nvGrpSpPr>
        <p:grpSpPr>
          <a:xfrm>
            <a:off x="7489433" y="930127"/>
            <a:ext cx="2595876" cy="5113488"/>
            <a:chOff x="6513567" y="1768248"/>
            <a:chExt cx="2595876" cy="4028677"/>
          </a:xfrm>
        </p:grpSpPr>
        <p:sp>
          <p:nvSpPr>
            <p:cNvPr id="3" name="Right Brace 2">
              <a:extLst>
                <a:ext uri="{FF2B5EF4-FFF2-40B4-BE49-F238E27FC236}">
                  <a16:creationId xmlns:a16="http://schemas.microsoft.com/office/drawing/2014/main" id="{F0FD7E3E-8ACE-B552-61D5-0688BD5E9C69}"/>
                </a:ext>
              </a:extLst>
            </p:cNvPr>
            <p:cNvSpPr/>
            <p:nvPr/>
          </p:nvSpPr>
          <p:spPr>
            <a:xfrm>
              <a:off x="6513567" y="1768248"/>
              <a:ext cx="629199" cy="1266379"/>
            </a:xfrm>
            <a:prstGeom prst="rightBrac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ight Brace 3">
              <a:extLst>
                <a:ext uri="{FF2B5EF4-FFF2-40B4-BE49-F238E27FC236}">
                  <a16:creationId xmlns:a16="http://schemas.microsoft.com/office/drawing/2014/main" id="{8683B109-6DA4-87EF-C16F-FF815C148748}"/>
                </a:ext>
              </a:extLst>
            </p:cNvPr>
            <p:cNvSpPr/>
            <p:nvPr/>
          </p:nvSpPr>
          <p:spPr>
            <a:xfrm>
              <a:off x="6528957" y="3149397"/>
              <a:ext cx="629199" cy="1266379"/>
            </a:xfrm>
            <a:prstGeom prst="rightBrac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ight Brace 4">
              <a:extLst>
                <a:ext uri="{FF2B5EF4-FFF2-40B4-BE49-F238E27FC236}">
                  <a16:creationId xmlns:a16="http://schemas.microsoft.com/office/drawing/2014/main" id="{DF04EF47-F3E3-1984-87F9-A0FA69DC288D}"/>
                </a:ext>
              </a:extLst>
            </p:cNvPr>
            <p:cNvSpPr/>
            <p:nvPr/>
          </p:nvSpPr>
          <p:spPr>
            <a:xfrm>
              <a:off x="6528956" y="4530546"/>
              <a:ext cx="629199" cy="1266379"/>
            </a:xfrm>
            <a:prstGeom prst="rightBrac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01CE48-6EA8-E6B7-A5B0-FF06FA48662E}"/>
                </a:ext>
              </a:extLst>
            </p:cNvPr>
            <p:cNvSpPr txBox="1"/>
            <p:nvPr/>
          </p:nvSpPr>
          <p:spPr>
            <a:xfrm>
              <a:off x="7274967" y="2193868"/>
              <a:ext cx="14670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Expertise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D525208-0398-30EE-75CD-12BE118B20DE}"/>
                </a:ext>
              </a:extLst>
            </p:cNvPr>
            <p:cNvSpPr txBox="1"/>
            <p:nvPr/>
          </p:nvSpPr>
          <p:spPr>
            <a:xfrm>
              <a:off x="7217578" y="3401260"/>
              <a:ext cx="18918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Competency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338B35-9E3A-9AB5-6722-890DB811E143}"/>
                </a:ext>
              </a:extLst>
            </p:cNvPr>
            <p:cNvSpPr txBox="1"/>
            <p:nvPr/>
          </p:nvSpPr>
          <p:spPr>
            <a:xfrm>
              <a:off x="7231276" y="4784585"/>
              <a:ext cx="186942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Background </a:t>
              </a:r>
              <a:br>
                <a:rPr lang="en-US" sz="2400" dirty="0"/>
              </a:br>
              <a:r>
                <a:rPr lang="en-US" sz="2400" dirty="0"/>
                <a:t>knowledge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4ECE0418-C1E0-A4C6-11A7-3B253E807D8D}"/>
              </a:ext>
            </a:extLst>
          </p:cNvPr>
          <p:cNvSpPr/>
          <p:nvPr/>
        </p:nvSpPr>
        <p:spPr>
          <a:xfrm>
            <a:off x="1100138" y="917854"/>
            <a:ext cx="6125407" cy="16073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ym typeface="Wingdings 3" panose="05040102010807070707" pitchFamily="18" charset="2"/>
              </a:rPr>
              <a:t> </a:t>
            </a:r>
            <a:r>
              <a:rPr lang="en-US" sz="2400" dirty="0">
                <a:sym typeface="Wingdings 3" panose="05040102010807070707" pitchFamily="18" charset="2"/>
              </a:rPr>
              <a:t>Lots of varied </a:t>
            </a:r>
            <a:r>
              <a:rPr lang="en-US" sz="2400" dirty="0"/>
              <a:t>experience</a:t>
            </a:r>
          </a:p>
          <a:p>
            <a:pPr marL="342900" indent="-342900">
              <a:buFont typeface="Wingdings 3" panose="05040102010807070707" pitchFamily="18" charset="2"/>
              <a:buChar char="Î"/>
            </a:pPr>
            <a:r>
              <a:rPr lang="en-US" sz="2400" dirty="0">
                <a:sym typeface="Wingdings 3" panose="05040102010807070707" pitchFamily="18" charset="2"/>
              </a:rPr>
              <a:t>Increasing time per increment</a:t>
            </a:r>
          </a:p>
          <a:p>
            <a:r>
              <a:rPr lang="en-US" sz="2400" i="1" dirty="0">
                <a:sym typeface="Wingdings 3" panose="05040102010807070707" pitchFamily="18" charset="2"/>
              </a:rPr>
              <a:t>Increased awareness of how much to learn</a:t>
            </a:r>
            <a:endParaRPr lang="en-US" sz="24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FD8158E-01DD-9DF2-938E-C23294D7D97D}"/>
              </a:ext>
            </a:extLst>
          </p:cNvPr>
          <p:cNvSpPr/>
          <p:nvPr/>
        </p:nvSpPr>
        <p:spPr>
          <a:xfrm>
            <a:off x="1100138" y="2683181"/>
            <a:ext cx="6125407" cy="16073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ym typeface="Wingdings 3" panose="05040102010807070707" pitchFamily="18" charset="2"/>
              </a:rPr>
              <a:t> </a:t>
            </a:r>
            <a:r>
              <a:rPr lang="en-US" sz="2400" dirty="0"/>
              <a:t>Study and experience</a:t>
            </a:r>
          </a:p>
          <a:p>
            <a:r>
              <a:rPr lang="en-US" sz="3600" dirty="0">
                <a:sym typeface="Wingdings 3" panose="05040102010807070707" pitchFamily="18" charset="2"/>
              </a:rPr>
              <a:t></a:t>
            </a:r>
            <a:r>
              <a:rPr lang="en-US" sz="2400" dirty="0">
                <a:sym typeface="Wingdings 3" panose="05040102010807070707" pitchFamily="18" charset="2"/>
              </a:rPr>
              <a:t>  </a:t>
            </a:r>
            <a:r>
              <a:rPr lang="en-US" sz="2400" dirty="0"/>
              <a:t>Reasonable effort for new knowledge, </a:t>
            </a:r>
            <a:r>
              <a:rPr lang="en-US" sz="2400" i="1" dirty="0"/>
              <a:t>Often with confidence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F8943E-0457-1A35-9FDB-22EC4E6B9E8B}"/>
              </a:ext>
            </a:extLst>
          </p:cNvPr>
          <p:cNvSpPr/>
          <p:nvPr/>
        </p:nvSpPr>
        <p:spPr>
          <a:xfrm>
            <a:off x="1100138" y="4448508"/>
            <a:ext cx="6125407" cy="16073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ym typeface="Wingdings 3" panose="05040102010807070707" pitchFamily="18" charset="2"/>
              </a:rPr>
              <a:t> </a:t>
            </a:r>
            <a:r>
              <a:rPr lang="en-US" sz="2400" dirty="0"/>
              <a:t>Building and refining mental models</a:t>
            </a:r>
          </a:p>
          <a:p>
            <a:pPr marL="342900" indent="-342900">
              <a:buFont typeface="Wingdings 3" panose="05040102010807070707" pitchFamily="18" charset="2"/>
              <a:buChar char="Î"/>
            </a:pPr>
            <a:r>
              <a:rPr lang="en-US" sz="2400" dirty="0"/>
              <a:t>Reasonable effort for new knowledge</a:t>
            </a:r>
          </a:p>
          <a:p>
            <a:r>
              <a:rPr lang="en-US" sz="2400" i="1" dirty="0"/>
              <a:t>Overwhelmed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5FFEDE-A50B-6EDB-0C20-C6CF1664A8B9}"/>
              </a:ext>
            </a:extLst>
          </p:cNvPr>
          <p:cNvSpPr txBox="1"/>
          <p:nvPr/>
        </p:nvSpPr>
        <p:spPr>
          <a:xfrm>
            <a:off x="454819" y="284883"/>
            <a:ext cx="6875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How do we get there </a:t>
            </a:r>
            <a:r>
              <a:rPr lang="en-US" sz="2800" dirty="0">
                <a:sym typeface="Wingdings 3" panose="05040102010807070707" pitchFamily="18" charset="2"/>
              </a:rPr>
              <a:t></a:t>
            </a:r>
            <a:r>
              <a:rPr lang="en-US" sz="2800" dirty="0"/>
              <a:t> and stay there </a:t>
            </a:r>
            <a:r>
              <a:rPr lang="en-US" sz="2800" dirty="0">
                <a:sym typeface="Wingdings 3" panose="05040102010807070707" pitchFamily="18" charset="2"/>
              </a:rPr>
              <a:t>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24192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256D-DE84-9DFC-2FF0-74F374D61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84F85-CA57-4D65-58F3-2BCD496E9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424024" cy="3880773"/>
          </a:xfrm>
        </p:spPr>
        <p:txBody>
          <a:bodyPr>
            <a:normAutofit/>
          </a:bodyPr>
          <a:lstStyle/>
          <a:p>
            <a:r>
              <a:rPr lang="en-US" sz="2400" dirty="0"/>
              <a:t>Key technique: Build and refine a mental model</a:t>
            </a:r>
          </a:p>
          <a:p>
            <a:r>
              <a:rPr lang="en-US" sz="2400" dirty="0"/>
              <a:t>Biggest challenge: Finding up to date and reliable resources</a:t>
            </a:r>
          </a:p>
          <a:p>
            <a:endParaRPr lang="en-US" sz="2400" dirty="0"/>
          </a:p>
          <a:p>
            <a:r>
              <a:rPr lang="en-US" sz="2400" dirty="0"/>
              <a:t>Best tip: Have several friends who can answer questions and confirm understanding </a:t>
            </a:r>
          </a:p>
        </p:txBody>
      </p:sp>
    </p:spTree>
    <p:extLst>
      <p:ext uri="{BB962C8B-B14F-4D97-AF65-F5344CB8AC3E}">
        <p14:creationId xmlns:p14="http://schemas.microsoft.com/office/powerpoint/2010/main" val="1718364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F1B38-C750-3ED9-C6CA-FCC8C9524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3439391"/>
            <a:ext cx="8596668" cy="1826581"/>
          </a:xfrm>
        </p:spPr>
        <p:txBody>
          <a:bodyPr anchor="t"/>
          <a:lstStyle/>
          <a:p>
            <a:r>
              <a:rPr lang="en-US" dirty="0"/>
              <a:t>AI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BFD0A-39C3-9A66-ED35-5AE0C8EF81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5300" y="2568600"/>
            <a:ext cx="8596668" cy="860400"/>
          </a:xfrm>
        </p:spPr>
        <p:txBody>
          <a:bodyPr anchor="b">
            <a:normAutofit/>
          </a:bodyPr>
          <a:lstStyle/>
          <a:p>
            <a:r>
              <a:rPr lang="en-US" sz="2800" dirty="0"/>
              <a:t>Example for general knowledge</a:t>
            </a:r>
          </a:p>
        </p:txBody>
      </p:sp>
      <p:sp>
        <p:nvSpPr>
          <p:cNvPr id="5" name="Thought Bubble: Cloud 4" descr="Cloud with text &quot;Are you kidding? In an hour?&quot;">
            <a:extLst>
              <a:ext uri="{FF2B5EF4-FFF2-40B4-BE49-F238E27FC236}">
                <a16:creationId xmlns:a16="http://schemas.microsoft.com/office/drawing/2014/main" id="{91201DF1-2CBB-27FE-579B-3A14DD0195A7}"/>
              </a:ext>
            </a:extLst>
          </p:cNvPr>
          <p:cNvSpPr/>
          <p:nvPr/>
        </p:nvSpPr>
        <p:spPr>
          <a:xfrm>
            <a:off x="2643831" y="297873"/>
            <a:ext cx="5906731" cy="2396836"/>
          </a:xfrm>
          <a:prstGeom prst="cloudCallout">
            <a:avLst>
              <a:gd name="adj1" fmla="val 52096"/>
              <a:gd name="adj2" fmla="val 1421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i="1" dirty="0">
                <a:latin typeface="Comic Sans MS" panose="030F0702030302020204" pitchFamily="66" charset="0"/>
              </a:rPr>
              <a:t>Are you kidding? In an hour?</a:t>
            </a:r>
          </a:p>
        </p:txBody>
      </p:sp>
      <p:pic>
        <p:nvPicPr>
          <p:cNvPr id="19" name="Picture 18" descr="Young girl pinching fingers">
            <a:extLst>
              <a:ext uri="{FF2B5EF4-FFF2-40B4-BE49-F238E27FC236}">
                <a16:creationId xmlns:a16="http://schemas.microsoft.com/office/drawing/2014/main" id="{61C70943-085E-284A-6CFA-A5B78B62A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658" y="1599109"/>
            <a:ext cx="1556063" cy="466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804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7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F1B38-C750-3ED9-C6CA-FCC8C9524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3444946"/>
            <a:ext cx="9329446" cy="1826581"/>
          </a:xfrm>
        </p:spPr>
        <p:txBody>
          <a:bodyPr anchor="t"/>
          <a:lstStyle/>
          <a:p>
            <a:r>
              <a:rPr lang="en-US" dirty="0"/>
              <a:t>A bit about cognitive search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BFD0A-39C3-9A66-ED35-5AE0C8EF81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5300" y="2568600"/>
            <a:ext cx="8596668" cy="860400"/>
          </a:xfrm>
        </p:spPr>
        <p:txBody>
          <a:bodyPr anchor="b">
            <a:normAutofit/>
          </a:bodyPr>
          <a:lstStyle/>
          <a:p>
            <a:r>
              <a:rPr lang="en-US" sz="2800" dirty="0"/>
              <a:t>Example for general knowledge</a:t>
            </a:r>
          </a:p>
        </p:txBody>
      </p:sp>
      <p:sp>
        <p:nvSpPr>
          <p:cNvPr id="12" name="Scroll: Horizontal 11">
            <a:extLst>
              <a:ext uri="{FF2B5EF4-FFF2-40B4-BE49-F238E27FC236}">
                <a16:creationId xmlns:a16="http://schemas.microsoft.com/office/drawing/2014/main" id="{E7C69014-5B2B-71F0-1F6D-A92C8C15F1AA}"/>
              </a:ext>
            </a:extLst>
          </p:cNvPr>
          <p:cNvSpPr/>
          <p:nvPr/>
        </p:nvSpPr>
        <p:spPr>
          <a:xfrm rot="21374501">
            <a:off x="2397858" y="4064982"/>
            <a:ext cx="6410855" cy="1144111"/>
          </a:xfrm>
          <a:prstGeom prst="horizontalScroll">
            <a:avLst>
              <a:gd name="adj" fmla="val 25000"/>
            </a:avLst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i="1" dirty="0">
                <a:solidFill>
                  <a:schemeClr val="tx1"/>
                </a:solidFill>
              </a:rPr>
              <a:t>This is explicitly a simplified view</a:t>
            </a:r>
          </a:p>
        </p:txBody>
      </p:sp>
    </p:spTree>
    <p:extLst>
      <p:ext uri="{BB962C8B-B14F-4D97-AF65-F5344CB8AC3E}">
        <p14:creationId xmlns:p14="http://schemas.microsoft.com/office/powerpoint/2010/main" val="371420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 dir="r"/>
      </p:transition>
    </mc:Choice>
    <mc:Fallback xmlns="">
      <p:transition spd="slow">
        <p:push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401F05D-8ABA-7EAB-CB22-490CCDE943C5}"/>
              </a:ext>
            </a:extLst>
          </p:cNvPr>
          <p:cNvCxnSpPr>
            <a:stCxn id="4" idx="3"/>
          </p:cNvCxnSpPr>
          <p:nvPr/>
        </p:nvCxnSpPr>
        <p:spPr>
          <a:xfrm flipV="1">
            <a:off x="2440315" y="1250830"/>
            <a:ext cx="39448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4F1B17C-4378-EC11-B4C1-148CA2D97E4E}"/>
              </a:ext>
            </a:extLst>
          </p:cNvPr>
          <p:cNvCxnSpPr>
            <a:cxnSpLocks/>
          </p:cNvCxnSpPr>
          <p:nvPr/>
        </p:nvCxnSpPr>
        <p:spPr>
          <a:xfrm>
            <a:off x="4699819" y="1245078"/>
            <a:ext cx="44151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3407645-04E0-480F-E4FE-8F8FA8F4128D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7065168" y="3024994"/>
            <a:ext cx="0" cy="404006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734AA6C-23CC-5EC9-631D-BE4653D2BD79}"/>
              </a:ext>
            </a:extLst>
          </p:cNvPr>
          <p:cNvSpPr/>
          <p:nvPr/>
        </p:nvSpPr>
        <p:spPr>
          <a:xfrm>
            <a:off x="331024" y="333555"/>
            <a:ext cx="2109291" cy="1834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accent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Dreaming Outloud Pro" panose="03050502040302030504" pitchFamily="66" charset="0"/>
                <a:cs typeface="Dreaming Outloud Pro" panose="03050502040302030504" pitchFamily="66" charset="0"/>
              </a:rPr>
              <a:t>I am Kathleen Dollard, .NET Languages Program Manager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7ED379-AF30-612E-90D9-59A304E376C2}"/>
              </a:ext>
            </a:extLst>
          </p:cNvPr>
          <p:cNvSpPr/>
          <p:nvPr/>
        </p:nvSpPr>
        <p:spPr>
          <a:xfrm>
            <a:off x="2792215" y="333555"/>
            <a:ext cx="1886311" cy="35425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accent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["I",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 am",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 Kath",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</a:t>
            </a:r>
            <a:r>
              <a:rPr lang="en-US" sz="1600" dirty="0" err="1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leen</a:t>
            </a:r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 Doll",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</a:t>
            </a:r>
            <a:r>
              <a:rPr lang="en-US" sz="1600" dirty="0" err="1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ard</a:t>
            </a:r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",",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 .",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"NET",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 Languages",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 Program",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 Manager",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"."]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A5D7BA-7AC4-DDFA-E013-EEFE3A992AF6}"/>
              </a:ext>
            </a:extLst>
          </p:cNvPr>
          <p:cNvSpPr/>
          <p:nvPr/>
        </p:nvSpPr>
        <p:spPr>
          <a:xfrm>
            <a:off x="5115598" y="333555"/>
            <a:ext cx="3899139" cy="26914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accent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"I" - Pronoun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"am" - Verb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"Kathleen" - 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"Dollard" - 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"," - Punctuation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".NET" - 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"Languages" - 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"Program" - 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"Manager" - 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"." (period): Punctuation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826DD06-F30D-FAC4-A382-ED12372890FE}"/>
              </a:ext>
            </a:extLst>
          </p:cNvPr>
          <p:cNvSpPr/>
          <p:nvPr/>
        </p:nvSpPr>
        <p:spPr>
          <a:xfrm>
            <a:off x="5115598" y="3429000"/>
            <a:ext cx="7748350" cy="25591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accent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"I" - Pronoun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"am" - Verb be (Lemmatization)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"Kathleen Dollard" - Entity (NER/Named Entity Recognition)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"," - Punctuation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".NET" - 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"Languages" - 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"Program Manager" - Entity (NER/Named Entity Recognition)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"." (period): Punctuation</a:t>
            </a: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6956D4A3-2354-BA7E-98F5-2E6CFB8E16B1}"/>
              </a:ext>
            </a:extLst>
          </p:cNvPr>
          <p:cNvSpPr txBox="1">
            <a:spLocks/>
          </p:cNvSpPr>
          <p:nvPr/>
        </p:nvSpPr>
        <p:spPr>
          <a:xfrm>
            <a:off x="418069" y="4395633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Tokenization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84680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401F05D-8ABA-7EAB-CB22-490CCDE943C5}"/>
              </a:ext>
            </a:extLst>
          </p:cNvPr>
          <p:cNvCxnSpPr>
            <a:cxnSpLocks/>
          </p:cNvCxnSpPr>
          <p:nvPr/>
        </p:nvCxnSpPr>
        <p:spPr>
          <a:xfrm>
            <a:off x="6006419" y="1540412"/>
            <a:ext cx="90081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826DD06-F30D-FAC4-A382-ED12372890FE}"/>
              </a:ext>
            </a:extLst>
          </p:cNvPr>
          <p:cNvSpPr/>
          <p:nvPr/>
        </p:nvSpPr>
        <p:spPr>
          <a:xfrm>
            <a:off x="485513" y="411192"/>
            <a:ext cx="5520906" cy="25591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accent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"I" - Pronoun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"am" - Verb be (Lemmatization)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"Kathleen Dollard" - Entity (Named Entity Recognition/NER)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"," - Punctuation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".NET" - 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"Languages" - Noun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"Program Manager" - Entity (Named Entity Recognition/NER)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"." (period): Punctuation</a:t>
            </a: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6956D4A3-2354-BA7E-98F5-2E6CFB8E16B1}"/>
              </a:ext>
            </a:extLst>
          </p:cNvPr>
          <p:cNvSpPr txBox="1">
            <a:spLocks/>
          </p:cNvSpPr>
          <p:nvPr/>
        </p:nvSpPr>
        <p:spPr>
          <a:xfrm>
            <a:off x="533400" y="437684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Embedding</a:t>
            </a:r>
          </a:p>
          <a:p>
            <a:r>
              <a:rPr lang="en-US" sz="2800" dirty="0"/>
              <a:t>Encoding into vectors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CD90DC-B7B5-FB9E-8845-40F52D7B216D}"/>
              </a:ext>
            </a:extLst>
          </p:cNvPr>
          <p:cNvSpPr/>
          <p:nvPr/>
        </p:nvSpPr>
        <p:spPr>
          <a:xfrm>
            <a:off x="6096000" y="3724364"/>
            <a:ext cx="3858455" cy="19310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accent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[0.00164756608373814752,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-0.00647566083738147523,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0.00566083738147521647,</a:t>
            </a:r>
          </a:p>
          <a:p>
            <a:r>
              <a:rPr lang="en-US" sz="1600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…</a:t>
            </a:r>
          </a:p>
          <a:p>
            <a:r>
              <a:rPr lang="en-US" sz="1600" i="1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Total of 1536 values,</a:t>
            </a:r>
          </a:p>
          <a:p>
            <a:r>
              <a:rPr lang="en-US" sz="1600" i="1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Which makes a very big vector</a:t>
            </a:r>
          </a:p>
          <a:p>
            <a:endParaRPr lang="en-US" sz="1600" dirty="0">
              <a:solidFill>
                <a:schemeClr val="tx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FB898B1-41B1-A431-8293-C58AA52C3CCE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8025227" y="2405575"/>
            <a:ext cx="1" cy="1318789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xplosion: 14 Points 4">
            <a:extLst>
              <a:ext uri="{FF2B5EF4-FFF2-40B4-BE49-F238E27FC236}">
                <a16:creationId xmlns:a16="http://schemas.microsoft.com/office/drawing/2014/main" id="{D145EC18-8490-0B4B-D89C-D4BA85D8FE41}"/>
              </a:ext>
            </a:extLst>
          </p:cNvPr>
          <p:cNvSpPr/>
          <p:nvPr/>
        </p:nvSpPr>
        <p:spPr>
          <a:xfrm>
            <a:off x="6621974" y="467504"/>
            <a:ext cx="4813911" cy="2824336"/>
          </a:xfrm>
          <a:prstGeom prst="irregularSeal2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rgbClr val="939917"/>
              </a:gs>
            </a:gsLst>
            <a:path path="circle">
              <a:fillToRect l="50000" t="-80000" r="50000" b="180000"/>
            </a:path>
            <a:tileRect/>
          </a:gradFill>
          <a:scene3d>
            <a:camera prst="orthographicFront"/>
            <a:lightRig rig="threePt" dir="t"/>
          </a:scene3d>
          <a:sp3d contourW="25400">
            <a:bevelT w="114300" h="1524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Magic!</a:t>
            </a:r>
          </a:p>
          <a:p>
            <a:pPr algn="ctr"/>
            <a:r>
              <a:rPr lang="en-US" sz="2000" dirty="0"/>
              <a:t>Stuff experts understand</a:t>
            </a:r>
          </a:p>
        </p:txBody>
      </p:sp>
    </p:spTree>
    <p:extLst>
      <p:ext uri="{BB962C8B-B14F-4D97-AF65-F5344CB8AC3E}">
        <p14:creationId xmlns:p14="http://schemas.microsoft.com/office/powerpoint/2010/main" val="3004499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umbnail image 1 of blog post titled &#10; &#10; &#10;  &#10; &#10; &#10; &#10;    &#10;  &#10;   &#10;    &#10;      &#10;       From zero to - nearly - hero with Azure OpenAI NLP and vector-based search in Azure Cognitive Search&#10;       &#10;      &#10;     &#10;   &#10;  &#10; &#10;   &#10; &#10; &#10; &#10; &#10; &#10;">
            <a:extLst>
              <a:ext uri="{FF2B5EF4-FFF2-40B4-BE49-F238E27FC236}">
                <a16:creationId xmlns:a16="http://schemas.microsoft.com/office/drawing/2014/main" id="{1EC71010-9506-539C-96F0-42708C82E4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050" y="397193"/>
            <a:ext cx="9505950" cy="242887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889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AC2BBE-4F7A-D40F-0714-F4615DCEB818}"/>
              </a:ext>
            </a:extLst>
          </p:cNvPr>
          <p:cNvSpPr txBox="1"/>
          <p:nvPr/>
        </p:nvSpPr>
        <p:spPr>
          <a:xfrm>
            <a:off x="122614" y="385677"/>
            <a:ext cx="2674620" cy="1687890"/>
          </a:xfrm>
          <a:prstGeom prst="wedgeEllipseCallout">
            <a:avLst>
              <a:gd name="adj1" fmla="val 58006"/>
              <a:gd name="adj2" fmla="val 8396"/>
            </a:avLst>
          </a:prstGeom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dirty="0"/>
              <a:t>"I'm looking for information about climate change?"</a:t>
            </a:r>
          </a:p>
        </p:txBody>
      </p:sp>
      <p:pic>
        <p:nvPicPr>
          <p:cNvPr id="2053" name="Picture 5" descr="thumbnail image 2 of blog post titled &#10; &#10; &#10;  &#10; &#10; &#10; &#10;    &#10;  &#10;   &#10;    &#10;      &#10;       From zero to - nearly - hero with Azure OpenAI NLP and vector-based search in Azure Cognitive Search&#10;       &#10;      &#10;     &#10;   &#10;  &#10; &#10;   &#10; &#10; &#10; &#10; &#10; &#10;">
            <a:extLst>
              <a:ext uri="{FF2B5EF4-FFF2-40B4-BE49-F238E27FC236}">
                <a16:creationId xmlns:a16="http://schemas.microsoft.com/office/drawing/2014/main" id="{F008218C-4198-4D15-B23C-43D76297D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166" y="4923584"/>
            <a:ext cx="6057900" cy="96202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889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7122E27-8D8A-B1B2-C134-65E9C627F351}"/>
              </a:ext>
            </a:extLst>
          </p:cNvPr>
          <p:cNvCxnSpPr>
            <a:cxnSpLocks/>
            <a:stCxn id="18" idx="2"/>
            <a:endCxn id="2053" idx="1"/>
          </p:cNvCxnSpPr>
          <p:nvPr/>
        </p:nvCxnSpPr>
        <p:spPr>
          <a:xfrm>
            <a:off x="3127664" y="4513958"/>
            <a:ext cx="1559502" cy="890639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8A77E9AC-E928-0BD4-865C-5039767F34F5}"/>
              </a:ext>
            </a:extLst>
          </p:cNvPr>
          <p:cNvSpPr/>
          <p:nvPr/>
        </p:nvSpPr>
        <p:spPr>
          <a:xfrm>
            <a:off x="394855" y="3336753"/>
            <a:ext cx="5465618" cy="1177205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7160" indent="-137160">
              <a:buFont typeface="Arial" panose="020B0604020202020204" pitchFamily="34" charset="0"/>
              <a:buChar char="•"/>
            </a:pPr>
            <a:r>
              <a:rPr lang="en-US" sz="2000" dirty="0"/>
              <a:t>Turn input into numbers </a:t>
            </a:r>
          </a:p>
          <a:p>
            <a:pPr marL="137160" indent="-137160">
              <a:buFont typeface="Arial" panose="020B0604020202020204" pitchFamily="34" charset="0"/>
              <a:buChar char="•"/>
            </a:pPr>
            <a:r>
              <a:rPr lang="en-US" sz="2000" dirty="0"/>
              <a:t>Compare vectors - example cosine similarity</a:t>
            </a:r>
          </a:p>
          <a:p>
            <a:pPr marL="137160" indent="-137160">
              <a:buFont typeface="Arial" panose="020B0604020202020204" pitchFamily="34" charset="0"/>
              <a:buChar char="•"/>
            </a:pPr>
            <a:r>
              <a:rPr lang="en-US" sz="2000" dirty="0"/>
              <a:t>Take the top two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812DA92-A540-255F-AF69-9FC7DE95B526}"/>
              </a:ext>
            </a:extLst>
          </p:cNvPr>
          <p:cNvCxnSpPr>
            <a:cxnSpLocks/>
            <a:stCxn id="4" idx="4"/>
          </p:cNvCxnSpPr>
          <p:nvPr/>
        </p:nvCxnSpPr>
        <p:spPr>
          <a:xfrm>
            <a:off x="1459924" y="2073567"/>
            <a:ext cx="0" cy="1263186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697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F41F0-9E42-43E4-F1AC-E7C51408F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Context is important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219BD-A9A4-1319-6C0C-D372A6079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848678"/>
            <a:ext cx="8596312" cy="3437973"/>
          </a:xfrm>
        </p:spPr>
        <p:txBody>
          <a:bodyPr>
            <a:normAutofit/>
          </a:bodyPr>
          <a:lstStyle/>
          <a:p>
            <a:r>
              <a:rPr lang="en-US" sz="2400" dirty="0"/>
              <a:t>Short text does not lead to semantically good vectors</a:t>
            </a:r>
          </a:p>
          <a:p>
            <a:r>
              <a:rPr lang="en-US" sz="2400" dirty="0"/>
              <a:t>Chat cannot </a:t>
            </a:r>
          </a:p>
          <a:p>
            <a:pPr lvl="1"/>
            <a:r>
              <a:rPr lang="en-US" sz="2000" dirty="0"/>
              <a:t>Tell you what day it is?</a:t>
            </a:r>
          </a:p>
          <a:p>
            <a:pPr lvl="1"/>
            <a:r>
              <a:rPr lang="en-US" sz="2000" dirty="0"/>
              <a:t>Use past answers for future questions</a:t>
            </a:r>
          </a:p>
          <a:p>
            <a:pPr lvl="1"/>
            <a:r>
              <a:rPr lang="en-US" sz="2000" dirty="0"/>
              <a:t>Know relevant data</a:t>
            </a:r>
          </a:p>
          <a:p>
            <a:endParaRPr lang="en-US" sz="2400" dirty="0"/>
          </a:p>
        </p:txBody>
      </p:sp>
      <p:sp>
        <p:nvSpPr>
          <p:cNvPr id="7" name="Scroll: Horizontal 6">
            <a:extLst>
              <a:ext uri="{FF2B5EF4-FFF2-40B4-BE49-F238E27FC236}">
                <a16:creationId xmlns:a16="http://schemas.microsoft.com/office/drawing/2014/main" id="{463C0A64-BC28-9537-57D6-2086267BC74B}"/>
              </a:ext>
            </a:extLst>
          </p:cNvPr>
          <p:cNvSpPr/>
          <p:nvPr/>
        </p:nvSpPr>
        <p:spPr>
          <a:xfrm>
            <a:off x="533400" y="4161182"/>
            <a:ext cx="9279835" cy="2140225"/>
          </a:xfrm>
          <a:prstGeom prst="horizontalScroll">
            <a:avLst>
              <a:gd name="adj" fmla="val 25000"/>
            </a:avLst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tx1"/>
                </a:solidFill>
              </a:rPr>
              <a:t>Prompt engineering adds context, samples, limits, etc.</a:t>
            </a:r>
          </a:p>
        </p:txBody>
      </p:sp>
    </p:spTree>
    <p:extLst>
      <p:ext uri="{BB962C8B-B14F-4D97-AF65-F5344CB8AC3E}">
        <p14:creationId xmlns:p14="http://schemas.microsoft.com/office/powerpoint/2010/main" val="1989184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0F481-B103-6AD5-64B0-6A87EE1E6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Glossary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E59173-60B2-97CF-1F3E-C347CED6C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Language Models (LLM): Chat</a:t>
            </a:r>
          </a:p>
          <a:p>
            <a:r>
              <a:rPr lang="en-US" dirty="0"/>
              <a:t>Data frame: 2D table whose columns can contain many types of data</a:t>
            </a:r>
          </a:p>
          <a:p>
            <a:r>
              <a:rPr lang="en-US" dirty="0"/>
              <a:t>Tokenization: splitting text into small units to be processed</a:t>
            </a:r>
          </a:p>
          <a:p>
            <a:r>
              <a:rPr lang="en-US" dirty="0"/>
              <a:t>Hallucinations: model returns result that is not true</a:t>
            </a:r>
          </a:p>
          <a:p>
            <a:r>
              <a:rPr lang="en-US" dirty="0"/>
              <a:t>Embeddings: extracting features from raw data</a:t>
            </a:r>
          </a:p>
          <a:p>
            <a:r>
              <a:rPr lang="en-US" dirty="0"/>
              <a:t>Prompt/Prompt Engineering: preprocessing input and supplying context or samples to improve Chat results</a:t>
            </a:r>
          </a:p>
          <a:p>
            <a:r>
              <a:rPr lang="en-US" dirty="0"/>
              <a:t>Polyglot Notebooks: like </a:t>
            </a:r>
            <a:r>
              <a:rPr lang="en-US" dirty="0" err="1"/>
              <a:t>Jupyter</a:t>
            </a:r>
            <a:r>
              <a:rPr lang="en-US" dirty="0"/>
              <a:t> notebooks but supports many languages</a:t>
            </a:r>
          </a:p>
        </p:txBody>
      </p:sp>
    </p:spTree>
    <p:extLst>
      <p:ext uri="{BB962C8B-B14F-4D97-AF65-F5344CB8AC3E}">
        <p14:creationId xmlns:p14="http://schemas.microsoft.com/office/powerpoint/2010/main" val="25524900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B6FB12D-93D7-F1C7-872D-34BB8E277503}"/>
              </a:ext>
            </a:extLst>
          </p:cNvPr>
          <p:cNvSpPr txBox="1"/>
          <p:nvPr/>
        </p:nvSpPr>
        <p:spPr>
          <a:xfrm>
            <a:off x="533400" y="2193233"/>
            <a:ext cx="1026049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Competency lets you do your job effectively</a:t>
            </a:r>
          </a:p>
          <a:p>
            <a:endParaRPr lang="en-US" sz="3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r>
              <a:rPr lang="en-US" sz="3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You can still make mistakes, if they are caught. Analyzers!</a:t>
            </a:r>
          </a:p>
        </p:txBody>
      </p:sp>
    </p:spTree>
    <p:extLst>
      <p:ext uri="{BB962C8B-B14F-4D97-AF65-F5344CB8AC3E}">
        <p14:creationId xmlns:p14="http://schemas.microsoft.com/office/powerpoint/2010/main" val="3825073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F98FC-4BB1-D762-97E7-32DE84641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12810"/>
          </a:xfrm>
        </p:spPr>
        <p:txBody>
          <a:bodyPr/>
          <a:lstStyle/>
          <a:p>
            <a:r>
              <a:rPr lang="en-US" dirty="0"/>
              <a:t>Program Manager</a:t>
            </a:r>
            <a:br>
              <a:rPr lang="en-US" dirty="0"/>
            </a:br>
            <a:r>
              <a:rPr lang="en-US" dirty="0"/>
              <a:t>.NET Languages – C#, F# and VB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C65D6-CF6A-31F6-5368-C98AF5A40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7935"/>
            <a:ext cx="8869017" cy="3694228"/>
          </a:xfrm>
        </p:spPr>
        <p:txBody>
          <a:bodyPr>
            <a:normAutofit/>
          </a:bodyPr>
          <a:lstStyle/>
          <a:p>
            <a:pPr marL="0" indent="0">
              <a:spcBef>
                <a:spcPts val="1500"/>
              </a:spcBef>
              <a:buNone/>
            </a:pPr>
            <a:r>
              <a:rPr lang="en-US" sz="3200" b="0" i="0" dirty="0">
                <a:solidFill>
                  <a:srgbClr val="121921"/>
                </a:solidFill>
                <a:effectLst/>
                <a:latin typeface="Source Sans Pro" panose="020B0503030403020204" pitchFamily="34" charset="0"/>
              </a:rPr>
              <a:t>The world of tech just keeps moving faster! </a:t>
            </a:r>
          </a:p>
          <a:p>
            <a:pPr marL="0" indent="0">
              <a:spcBef>
                <a:spcPts val="1500"/>
              </a:spcBef>
              <a:buNone/>
            </a:pPr>
            <a:r>
              <a:rPr lang="en-US" sz="3200" b="0" i="0" dirty="0">
                <a:solidFill>
                  <a:srgbClr val="121921"/>
                </a:solidFill>
                <a:effectLst/>
                <a:latin typeface="Source Sans Pro" panose="020B0503030403020204" pitchFamily="34" charset="0"/>
              </a:rPr>
              <a:t>How am I supposed to keep up? </a:t>
            </a:r>
          </a:p>
          <a:p>
            <a:pPr marL="0" indent="0">
              <a:spcBef>
                <a:spcPts val="1500"/>
              </a:spcBef>
              <a:buNone/>
            </a:pPr>
            <a:r>
              <a:rPr lang="en-US" sz="3200" b="0" i="0" dirty="0">
                <a:solidFill>
                  <a:srgbClr val="121921"/>
                </a:solidFill>
                <a:effectLst/>
                <a:latin typeface="Source Sans Pro" panose="020B0503030403020204" pitchFamily="34" charset="0"/>
              </a:rPr>
              <a:t>Even the tools I’m familiar with keep changing; evolving.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1284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256D-DE84-9DFC-2FF0-74F374D61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84F85-CA57-4D65-58F3-2BCD496E9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424024" cy="3880773"/>
          </a:xfrm>
        </p:spPr>
        <p:txBody>
          <a:bodyPr>
            <a:normAutofit/>
          </a:bodyPr>
          <a:lstStyle/>
          <a:p>
            <a:r>
              <a:rPr lang="en-US" sz="2400" dirty="0"/>
              <a:t>Key technique: Repetition, asking questions, code review</a:t>
            </a:r>
          </a:p>
          <a:p>
            <a:r>
              <a:rPr lang="en-US" sz="2400" dirty="0"/>
              <a:t>Biggest challenge: Finding enough time to expand knowledge</a:t>
            </a:r>
          </a:p>
          <a:p>
            <a:endParaRPr lang="en-US" sz="2400" dirty="0"/>
          </a:p>
          <a:p>
            <a:r>
              <a:rPr lang="en-US" sz="2400" dirty="0"/>
              <a:t>Best tip: Don’t be afraid to ask questions</a:t>
            </a:r>
          </a:p>
        </p:txBody>
      </p:sp>
    </p:spTree>
    <p:extLst>
      <p:ext uri="{BB962C8B-B14F-4D97-AF65-F5344CB8AC3E}">
        <p14:creationId xmlns:p14="http://schemas.microsoft.com/office/powerpoint/2010/main" val="39815282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F1B38-C750-3ED9-C6CA-FCC8C9524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3444946"/>
            <a:ext cx="9329446" cy="1826581"/>
          </a:xfrm>
        </p:spPr>
        <p:txBody>
          <a:bodyPr anchor="t"/>
          <a:lstStyle/>
          <a:p>
            <a:r>
              <a:rPr lang="en-US" dirty="0"/>
              <a:t>Pattern matching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BFD0A-39C3-9A66-ED35-5AE0C8EF81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5300" y="2568600"/>
            <a:ext cx="8596668" cy="860400"/>
          </a:xfrm>
        </p:spPr>
        <p:txBody>
          <a:bodyPr anchor="b">
            <a:normAutofit/>
          </a:bodyPr>
          <a:lstStyle/>
          <a:p>
            <a:r>
              <a:rPr lang="en-US" sz="2800" dirty="0"/>
              <a:t>Example for competency</a:t>
            </a:r>
          </a:p>
        </p:txBody>
      </p:sp>
    </p:spTree>
    <p:extLst>
      <p:ext uri="{BB962C8B-B14F-4D97-AF65-F5344CB8AC3E}">
        <p14:creationId xmlns:p14="http://schemas.microsoft.com/office/powerpoint/2010/main" val="2395825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256D-DE84-9DFC-2FF0-74F374D61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Expertise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84F85-CA57-4D65-58F3-2BCD496E9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424024" cy="3880773"/>
          </a:xfrm>
        </p:spPr>
        <p:txBody>
          <a:bodyPr>
            <a:normAutofit/>
          </a:bodyPr>
          <a:lstStyle/>
          <a:p>
            <a:r>
              <a:rPr lang="en-US" sz="2400" dirty="0"/>
              <a:t>Key technique: Approach problems from many directions, creativity is key</a:t>
            </a:r>
          </a:p>
          <a:p>
            <a:r>
              <a:rPr lang="en-US" sz="2400" dirty="0"/>
              <a:t>Biggest challenge: Finding good feedback and discussion and increasing investment/learning ratio</a:t>
            </a:r>
          </a:p>
          <a:p>
            <a:endParaRPr lang="en-US" sz="2400" dirty="0"/>
          </a:p>
          <a:p>
            <a:r>
              <a:rPr lang="en-US" sz="2400" dirty="0"/>
              <a:t>Best tip: Articulating ideas and answering questions while </a:t>
            </a:r>
            <a:br>
              <a:rPr lang="en-US" sz="2400" dirty="0"/>
            </a:br>
            <a:r>
              <a:rPr lang="en-US" sz="2400" dirty="0"/>
              <a:t>teaching broadens your perspective</a:t>
            </a:r>
          </a:p>
        </p:txBody>
      </p:sp>
    </p:spTree>
    <p:extLst>
      <p:ext uri="{BB962C8B-B14F-4D97-AF65-F5344CB8AC3E}">
        <p14:creationId xmlns:p14="http://schemas.microsoft.com/office/powerpoint/2010/main" val="3796767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 descr="Thumbnail of earlier slide with pyramid, graph of knowledge levels, and expertise/competency/background knowledge.">
            <a:extLst>
              <a:ext uri="{FF2B5EF4-FFF2-40B4-BE49-F238E27FC236}">
                <a16:creationId xmlns:a16="http://schemas.microsoft.com/office/drawing/2014/main" id="{12850DBC-8AEB-FA4A-55FF-C6808F25A409}"/>
              </a:ext>
            </a:extLst>
          </p:cNvPr>
          <p:cNvGrpSpPr/>
          <p:nvPr/>
        </p:nvGrpSpPr>
        <p:grpSpPr>
          <a:xfrm>
            <a:off x="0" y="-79513"/>
            <a:ext cx="6783754" cy="4237298"/>
            <a:chOff x="0" y="-79513"/>
            <a:chExt cx="5433391" cy="353833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D10BC33-B8DB-67A1-726C-D05C8D6B6725}"/>
                </a:ext>
              </a:extLst>
            </p:cNvPr>
            <p:cNvGrpSpPr/>
            <p:nvPr/>
          </p:nvGrpSpPr>
          <p:grpSpPr>
            <a:xfrm>
              <a:off x="0" y="0"/>
              <a:ext cx="5426766" cy="3429000"/>
              <a:chOff x="215347" y="274153"/>
              <a:chExt cx="4707835" cy="2648157"/>
            </a:xfrm>
          </p:grpSpPr>
          <mc:AlternateContent xmlns:mc="http://schemas.openxmlformats.org/markup-compatibility/2006" xmlns:pslz="http://schemas.microsoft.com/office/powerpoint/2016/slidezoom">
            <mc:Choice Requires="pslz">
              <p:graphicFrame>
                <p:nvGraphicFramePr>
                  <p:cNvPr id="9" name="Slide Zoom 8">
                    <a:extLst>
                      <a:ext uri="{FF2B5EF4-FFF2-40B4-BE49-F238E27FC236}">
                        <a16:creationId xmlns:a16="http://schemas.microsoft.com/office/drawing/2014/main" id="{8A393444-BE75-E11D-2542-D397C9836BFD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4013213974"/>
                      </p:ext>
                    </p:extLst>
                  </p:nvPr>
                </p:nvGraphicFramePr>
                <p:xfrm>
                  <a:off x="215347" y="274153"/>
                  <a:ext cx="4707835" cy="2648157"/>
                </p:xfrm>
                <a:graphic>
                  <a:graphicData uri="http://schemas.microsoft.com/office/powerpoint/2016/slidezoom">
                    <pslz:sldZm>
                      <pslz:sldZmObj sldId="273" cId="3254804583">
                        <pslz:zmPr id="{8953EC45-C465-418D-8992-96CA426B42B2}" returnToParent="0" transitionDur="1000">
                          <p166:blipFill xmlns:p166="http://schemas.microsoft.com/office/powerpoint/2016/6/main">
                            <a:blip r:embed="rId2"/>
                            <a:stretch>
                              <a:fillRect/>
                            </a:stretch>
                          </p166:blipFill>
                          <p166:spPr xmlns:p166="http://schemas.microsoft.com/office/powerpoint/2016/6/main">
                            <a:xfrm>
                              <a:off x="0" y="0"/>
                              <a:ext cx="6775482" cy="4106371"/>
                            </a:xfrm>
                            <a:prstGeom prst="rect">
                              <a:avLst/>
                            </a:prstGeom>
                            <a:ln w="3175">
                              <a:solidFill>
                                <a:prstClr val="ltGray"/>
                              </a:solidFill>
                            </a:ln>
                          </p166:spPr>
                        </pslz:zmPr>
                      </pslz:sldZmObj>
                    </pslz:sldZm>
                  </a:graphicData>
                </a:graphic>
              </p:graphicFrame>
            </mc:Choice>
            <mc:Fallback xmlns="">
              <p:pic>
                <p:nvPicPr>
                  <p:cNvPr id="9" name="Slide Zoom 8">
                    <a:hlinkClick r:id="rId3" action="ppaction://hlinksldjump"/>
                    <a:extLst>
                      <a:ext uri="{FF2B5EF4-FFF2-40B4-BE49-F238E27FC236}">
                        <a16:creationId xmlns:a16="http://schemas.microsoft.com/office/drawing/2014/main" id="{8A393444-BE75-E11D-2542-D397C9836BFD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0" y="15707"/>
                    <a:ext cx="6775482" cy="4106371"/>
                  </a:xfrm>
                  <a:prstGeom prst="rect">
                    <a:avLst/>
                  </a:prstGeom>
                  <a:ln w="3175">
                    <a:solidFill>
                      <a:prstClr val="ltGray"/>
                    </a:solidFill>
                  </a:ln>
                </p:spPr>
              </p:pic>
            </mc:Fallback>
          </mc:AlternateContent>
          <p:sp>
            <p:nvSpPr>
              <p:cNvPr id="10" name="Right Triangle 9">
                <a:extLst>
                  <a:ext uri="{FF2B5EF4-FFF2-40B4-BE49-F238E27FC236}">
                    <a16:creationId xmlns:a16="http://schemas.microsoft.com/office/drawing/2014/main" id="{0E429409-1B7F-A6D5-C693-43648866FAA8}"/>
                  </a:ext>
                </a:extLst>
              </p:cNvPr>
              <p:cNvSpPr/>
              <p:nvPr/>
            </p:nvSpPr>
            <p:spPr>
              <a:xfrm>
                <a:off x="215347" y="1779284"/>
                <a:ext cx="177482" cy="1143026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B5BC2DF-875B-519C-A9BD-FDF693303107}"/>
                </a:ext>
              </a:extLst>
            </p:cNvPr>
            <p:cNvSpPr/>
            <p:nvPr/>
          </p:nvSpPr>
          <p:spPr>
            <a:xfrm>
              <a:off x="3094383" y="-79513"/>
              <a:ext cx="2339008" cy="3538330"/>
            </a:xfrm>
            <a:custGeom>
              <a:avLst/>
              <a:gdLst>
                <a:gd name="connsiteX0" fmla="*/ 755374 w 2339008"/>
                <a:gd name="connsiteY0" fmla="*/ 0 h 3538330"/>
                <a:gd name="connsiteX1" fmla="*/ 781878 w 2339008"/>
                <a:gd name="connsiteY1" fmla="*/ 298174 h 3538330"/>
                <a:gd name="connsiteX2" fmla="*/ 1318591 w 2339008"/>
                <a:gd name="connsiteY2" fmla="*/ 1895061 h 3538330"/>
                <a:gd name="connsiteX3" fmla="*/ 1080052 w 2339008"/>
                <a:gd name="connsiteY3" fmla="*/ 2710070 h 3538330"/>
                <a:gd name="connsiteX4" fmla="*/ 828260 w 2339008"/>
                <a:gd name="connsiteY4" fmla="*/ 2968487 h 3538330"/>
                <a:gd name="connsiteX5" fmla="*/ 0 w 2339008"/>
                <a:gd name="connsiteY5" fmla="*/ 3525078 h 3538330"/>
                <a:gd name="connsiteX6" fmla="*/ 2339008 w 2339008"/>
                <a:gd name="connsiteY6" fmla="*/ 3538330 h 3538330"/>
                <a:gd name="connsiteX7" fmla="*/ 2332382 w 2339008"/>
                <a:gd name="connsiteY7" fmla="*/ 53009 h 3538330"/>
                <a:gd name="connsiteX8" fmla="*/ 735495 w 2339008"/>
                <a:gd name="connsiteY8" fmla="*/ 46383 h 353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9008" h="3538330">
                  <a:moveTo>
                    <a:pt x="755374" y="0"/>
                  </a:moveTo>
                  <a:lnTo>
                    <a:pt x="781878" y="298174"/>
                  </a:lnTo>
                  <a:lnTo>
                    <a:pt x="1318591" y="1895061"/>
                  </a:lnTo>
                  <a:lnTo>
                    <a:pt x="1080052" y="2710070"/>
                  </a:lnTo>
                  <a:lnTo>
                    <a:pt x="828260" y="2968487"/>
                  </a:lnTo>
                  <a:lnTo>
                    <a:pt x="0" y="3525078"/>
                  </a:lnTo>
                  <a:lnTo>
                    <a:pt x="2339008" y="3538330"/>
                  </a:lnTo>
                  <a:cubicBezTo>
                    <a:pt x="2336799" y="2376556"/>
                    <a:pt x="2334591" y="1214783"/>
                    <a:pt x="2332382" y="53009"/>
                  </a:cubicBezTo>
                  <a:lnTo>
                    <a:pt x="735495" y="46383"/>
                  </a:ln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D76570C-EDE8-D5BA-9191-BC453CBA58DA}"/>
              </a:ext>
            </a:extLst>
          </p:cNvPr>
          <p:cNvSpPr txBox="1"/>
          <p:nvPr/>
        </p:nvSpPr>
        <p:spPr>
          <a:xfrm>
            <a:off x="5726025" y="1186648"/>
            <a:ext cx="3786103" cy="18158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121921"/>
                </a:solidFill>
                <a:latin typeface="Source Sans Pro" panose="020B0503030403020204" pitchFamily="34" charset="0"/>
              </a:rPr>
              <a:t>Consider where to have general knowledge, competency or </a:t>
            </a:r>
          </a:p>
          <a:p>
            <a:r>
              <a:rPr lang="en-US" sz="2800" dirty="0">
                <a:solidFill>
                  <a:srgbClr val="121921"/>
                </a:solidFill>
                <a:latin typeface="Source Sans Pro" panose="020B0503030403020204" pitchFamily="34" charset="0"/>
              </a:rPr>
              <a:t>strive for expertise</a:t>
            </a:r>
            <a:endParaRPr lang="en-US" sz="28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D19C014-98DE-D35F-09FD-948694E77CE4}"/>
              </a:ext>
            </a:extLst>
          </p:cNvPr>
          <p:cNvSpPr txBox="1">
            <a:spLocks/>
          </p:cNvSpPr>
          <p:nvPr/>
        </p:nvSpPr>
        <p:spPr>
          <a:xfrm>
            <a:off x="1135057" y="3855471"/>
            <a:ext cx="8596668" cy="287175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Remember</a:t>
            </a:r>
          </a:p>
          <a:p>
            <a:pPr lvl="1"/>
            <a:r>
              <a:rPr lang="en-US" sz="2600" dirty="0"/>
              <a:t>You are not alone</a:t>
            </a:r>
          </a:p>
          <a:p>
            <a:pPr lvl="1"/>
            <a:r>
              <a:rPr lang="en-US" sz="2600" dirty="0"/>
              <a:t>Good resources are incredibly valuable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58790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Group of women with solid fill">
            <a:extLst>
              <a:ext uri="{FF2B5EF4-FFF2-40B4-BE49-F238E27FC236}">
                <a16:creationId xmlns:a16="http://schemas.microsoft.com/office/drawing/2014/main" id="{5FDC9399-EE4D-1EBA-EA8C-0C4A4FD54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38475" y="378618"/>
            <a:ext cx="3640932" cy="36409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3F22CFE-7B93-228F-4EB4-760B98F41D4E}"/>
              </a:ext>
            </a:extLst>
          </p:cNvPr>
          <p:cNvSpPr txBox="1"/>
          <p:nvPr/>
        </p:nvSpPr>
        <p:spPr>
          <a:xfrm>
            <a:off x="1528762" y="4019550"/>
            <a:ext cx="70223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The most important resource here </a:t>
            </a:r>
            <a:br>
              <a:rPr lang="en-US" sz="2800" dirty="0"/>
            </a:br>
            <a:r>
              <a:rPr lang="en-US" sz="2800" dirty="0"/>
              <a:t>are those sitting next to you, </a:t>
            </a:r>
            <a:br>
              <a:rPr lang="en-US" sz="2800" dirty="0"/>
            </a:br>
            <a:r>
              <a:rPr lang="en-US" sz="2800" dirty="0"/>
              <a:t>and those you have lunch with</a:t>
            </a:r>
          </a:p>
        </p:txBody>
      </p:sp>
    </p:spTree>
    <p:extLst>
      <p:ext uri="{BB962C8B-B14F-4D97-AF65-F5344CB8AC3E}">
        <p14:creationId xmlns:p14="http://schemas.microsoft.com/office/powerpoint/2010/main" val="9730065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ople in a classroom">
            <a:extLst>
              <a:ext uri="{FF2B5EF4-FFF2-40B4-BE49-F238E27FC236}">
                <a16:creationId xmlns:a16="http://schemas.microsoft.com/office/drawing/2014/main" id="{E8CED69A-6C38-2DA1-65D7-BCD2B84866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791" cy="6858000"/>
          </a:xfrm>
          <a:prstGeom prst="rect">
            <a:avLst/>
          </a:prstGeom>
        </p:spPr>
      </p:pic>
      <p:pic>
        <p:nvPicPr>
          <p:cNvPr id="3" name="Picture 2" descr="Close-up of three casual professionals watching presentation in creative office">
            <a:extLst>
              <a:ext uri="{FF2B5EF4-FFF2-40B4-BE49-F238E27FC236}">
                <a16:creationId xmlns:a16="http://schemas.microsoft.com/office/drawing/2014/main" id="{99A61D6D-E010-040C-108B-28A0C5B279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209" y="321821"/>
            <a:ext cx="4660770" cy="310717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Picture 4" descr="People in a pool">
            <a:extLst>
              <a:ext uri="{FF2B5EF4-FFF2-40B4-BE49-F238E27FC236}">
                <a16:creationId xmlns:a16="http://schemas.microsoft.com/office/drawing/2014/main" id="{6CCCF6A2-A42F-7CA1-2557-964EC7E8B9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8" y="3567782"/>
            <a:ext cx="4660770" cy="310717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 descr="People in restaurant">
            <a:extLst>
              <a:ext uri="{FF2B5EF4-FFF2-40B4-BE49-F238E27FC236}">
                <a16:creationId xmlns:a16="http://schemas.microsoft.com/office/drawing/2014/main" id="{9A2E13E0-8FCF-9F0A-0ADD-8AEEAE2C0A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595" y="224524"/>
            <a:ext cx="4663161" cy="31071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 descr="People talking in office">
            <a:extLst>
              <a:ext uri="{FF2B5EF4-FFF2-40B4-BE49-F238E27FC236}">
                <a16:creationId xmlns:a16="http://schemas.microsoft.com/office/drawing/2014/main" id="{D40961CD-5096-20FF-B284-899637CF89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792" y="3567782"/>
            <a:ext cx="4660770" cy="310717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51168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D8ADF-E381-6D42-49EF-E522E5CF3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/>
              <a:t>Thank you!</a:t>
            </a:r>
            <a:br>
              <a:rPr lang="en-US" sz="4400" dirty="0"/>
            </a:br>
            <a:br>
              <a:rPr lang="en-US" sz="4900" dirty="0"/>
            </a:br>
            <a:r>
              <a:rPr lang="en-US" sz="2800" dirty="0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E1BFC-9E5A-1A00-2502-AB6C879FE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367627"/>
            <a:ext cx="9334683" cy="405305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Cognitive search/LLM/Chat</a:t>
            </a:r>
          </a:p>
          <a:p>
            <a:r>
              <a:rPr lang="en-US" dirty="0"/>
              <a:t>To understand NLP: </a:t>
            </a:r>
            <a:r>
              <a:rPr lang="en-US" dirty="0">
                <a:hlinkClick r:id="rId3"/>
              </a:rPr>
              <a:t>From zero to - nearly - hero with Azure OpenAI NLP and vector-based search in Azure Cognitive Search - Microsoft Community Hub</a:t>
            </a:r>
            <a:endParaRPr lang="en-US" dirty="0"/>
          </a:p>
          <a:p>
            <a:r>
              <a:rPr lang="en-US" dirty="0"/>
              <a:t>An example aimed at coders: </a:t>
            </a:r>
            <a:br>
              <a:rPr lang="en-US" dirty="0"/>
            </a:br>
            <a:r>
              <a:rPr lang="en-US" dirty="0">
                <a:hlinkClick r:id="rId4"/>
              </a:rPr>
              <a:t>Demystifying Retrieval Augmented Generation with .NET - .NET Blog (microsoft.com)</a:t>
            </a:r>
            <a:endParaRPr lang="en-US" dirty="0"/>
          </a:p>
          <a:p>
            <a:r>
              <a:rPr lang="en-US" dirty="0"/>
              <a:t>.NET examples using Polyglot Notebooks: </a:t>
            </a:r>
            <a:r>
              <a:rPr lang="en-US" dirty="0">
                <a:hlinkClick r:id="rId5"/>
              </a:rPr>
              <a:t>https://github.com/dotnet/interactive/tree/main/samples/notebooks/ai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Use `Getting </a:t>
            </a:r>
            <a:r>
              <a:rPr lang="en-US" dirty="0" err="1"/>
              <a:t>started.ipynb</a:t>
            </a:r>
            <a:r>
              <a:rPr lang="en-US" dirty="0"/>
              <a:t>` and watch </a:t>
            </a:r>
            <a:r>
              <a:rPr lang="en-US" dirty="0">
                <a:hlinkClick r:id="rId6"/>
              </a:rPr>
              <a:t>.NET Blog (microsoft.com)</a:t>
            </a:r>
            <a:r>
              <a:rPr lang="en-US" dirty="0"/>
              <a:t> for upcoming posts</a:t>
            </a:r>
          </a:p>
          <a:p>
            <a:pPr marL="0" indent="0">
              <a:buNone/>
            </a:pPr>
            <a:r>
              <a:rPr lang="en-US" dirty="0"/>
              <a:t>Pattern matching</a:t>
            </a:r>
          </a:p>
          <a:p>
            <a:r>
              <a:rPr lang="en-US" dirty="0">
                <a:hlinkClick r:id="rId7"/>
              </a:rPr>
              <a:t>Tutorial: Build algorithms with pattern matching - C# | Microsoft Learn</a:t>
            </a:r>
            <a:endParaRPr lang="en-US" dirty="0"/>
          </a:p>
          <a:p>
            <a:r>
              <a:rPr lang="en-US" dirty="0"/>
              <a:t>Demo: </a:t>
            </a:r>
            <a:r>
              <a:rPr lang="en-US" dirty="0" err="1">
                <a:hlinkClick r:id="rId8"/>
              </a:rPr>
              <a:t>KathleenDollard</a:t>
            </a:r>
            <a:r>
              <a:rPr lang="en-US" dirty="0">
                <a:hlinkClick r:id="rId8"/>
              </a:rPr>
              <a:t>/sample-patterns at techbash-2023-start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(and branch </a:t>
            </a:r>
            <a:r>
              <a:rPr lang="en-US"/>
              <a:t>…-done)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45D349-40C9-E0F6-AB71-98931B5A433E}"/>
              </a:ext>
            </a:extLst>
          </p:cNvPr>
          <p:cNvCxnSpPr>
            <a:cxnSpLocks/>
          </p:cNvCxnSpPr>
          <p:nvPr/>
        </p:nvCxnSpPr>
        <p:spPr>
          <a:xfrm>
            <a:off x="758092" y="4892429"/>
            <a:ext cx="8815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Toddler with sunglasses in swimming pool">
            <a:extLst>
              <a:ext uri="{FF2B5EF4-FFF2-40B4-BE49-F238E27FC236}">
                <a16:creationId xmlns:a16="http://schemas.microsoft.com/office/drawing/2014/main" id="{DF5981A9-CF35-32FC-F8F6-B92F752A3D3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" t="11492" r="27216" b="34041"/>
          <a:stretch/>
        </p:blipFill>
        <p:spPr>
          <a:xfrm>
            <a:off x="5328475" y="0"/>
            <a:ext cx="5022056" cy="250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1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7656-C12B-9946-EC97-C553688F5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plan…</a:t>
            </a:r>
            <a:br>
              <a:rPr lang="en-US" dirty="0"/>
            </a:b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Charting your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B155D-44B2-7C67-439B-65F1C5996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bit about me</a:t>
            </a:r>
          </a:p>
          <a:p>
            <a:r>
              <a:rPr lang="en-US" sz="2400" dirty="0"/>
              <a:t>Suggestions for </a:t>
            </a:r>
            <a:r>
              <a:rPr lang="en-US" sz="2400" dirty="0" err="1"/>
              <a:t>TechBash</a:t>
            </a:r>
            <a:endParaRPr lang="en-US" sz="2400" dirty="0"/>
          </a:p>
          <a:p>
            <a:r>
              <a:rPr lang="en-US" sz="2400" dirty="0"/>
              <a:t>Skills vs knowledge</a:t>
            </a:r>
          </a:p>
          <a:p>
            <a:r>
              <a:rPr lang="en-US" sz="2400" dirty="0"/>
              <a:t>Depth of Knowledge</a:t>
            </a:r>
          </a:p>
          <a:p>
            <a:r>
              <a:rPr lang="en-US" sz="2400" dirty="0"/>
              <a:t>Example of general knowledge</a:t>
            </a:r>
          </a:p>
          <a:p>
            <a:r>
              <a:rPr lang="en-US" sz="2400" dirty="0"/>
              <a:t>Example of competency</a:t>
            </a:r>
          </a:p>
          <a:p>
            <a:r>
              <a:rPr lang="en-US" sz="2400" dirty="0"/>
              <a:t>Tips</a:t>
            </a:r>
          </a:p>
        </p:txBody>
      </p:sp>
    </p:spTree>
    <p:extLst>
      <p:ext uri="{BB962C8B-B14F-4D97-AF65-F5344CB8AC3E}">
        <p14:creationId xmlns:p14="http://schemas.microsoft.com/office/powerpoint/2010/main" val="851932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rrow: Bent-Up 5">
            <a:extLst>
              <a:ext uri="{FF2B5EF4-FFF2-40B4-BE49-F238E27FC236}">
                <a16:creationId xmlns:a16="http://schemas.microsoft.com/office/drawing/2014/main" id="{A637BC39-5A06-D3E8-6B3F-778341EA03AA}"/>
              </a:ext>
            </a:extLst>
          </p:cNvPr>
          <p:cNvSpPr/>
          <p:nvPr/>
        </p:nvSpPr>
        <p:spPr>
          <a:xfrm rot="5400000">
            <a:off x="1611799" y="1543003"/>
            <a:ext cx="1182940" cy="1382118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  <a:ln>
            <a:solidFill>
              <a:schemeClr val="tx1"/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3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sz="2400" b="1"/>
          </a:p>
        </p:txBody>
      </p:sp>
      <p:sp>
        <p:nvSpPr>
          <p:cNvPr id="7" name="Freeform: Shape 6" descr="Box with text&#10;">
            <a:extLst>
              <a:ext uri="{FF2B5EF4-FFF2-40B4-BE49-F238E27FC236}">
                <a16:creationId xmlns:a16="http://schemas.microsoft.com/office/drawing/2014/main" id="{77A603FC-90BB-71D6-27E4-440494F8BC10}"/>
              </a:ext>
            </a:extLst>
          </p:cNvPr>
          <p:cNvSpPr/>
          <p:nvPr/>
        </p:nvSpPr>
        <p:spPr>
          <a:xfrm>
            <a:off x="1274619" y="249381"/>
            <a:ext cx="4661880" cy="1393898"/>
          </a:xfrm>
          <a:custGeom>
            <a:avLst/>
            <a:gdLst>
              <a:gd name="connsiteX0" fmla="*/ 0 w 2117705"/>
              <a:gd name="connsiteY0" fmla="*/ 247104 h 1482325"/>
              <a:gd name="connsiteX1" fmla="*/ 247104 w 2117705"/>
              <a:gd name="connsiteY1" fmla="*/ 0 h 1482325"/>
              <a:gd name="connsiteX2" fmla="*/ 1870601 w 2117705"/>
              <a:gd name="connsiteY2" fmla="*/ 0 h 1482325"/>
              <a:gd name="connsiteX3" fmla="*/ 2117705 w 2117705"/>
              <a:gd name="connsiteY3" fmla="*/ 247104 h 1482325"/>
              <a:gd name="connsiteX4" fmla="*/ 2117705 w 2117705"/>
              <a:gd name="connsiteY4" fmla="*/ 1235221 h 1482325"/>
              <a:gd name="connsiteX5" fmla="*/ 1870601 w 2117705"/>
              <a:gd name="connsiteY5" fmla="*/ 1482325 h 1482325"/>
              <a:gd name="connsiteX6" fmla="*/ 247104 w 2117705"/>
              <a:gd name="connsiteY6" fmla="*/ 1482325 h 1482325"/>
              <a:gd name="connsiteX7" fmla="*/ 0 w 2117705"/>
              <a:gd name="connsiteY7" fmla="*/ 1235221 h 1482325"/>
              <a:gd name="connsiteX8" fmla="*/ 0 w 2117705"/>
              <a:gd name="connsiteY8" fmla="*/ 247104 h 148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7705" h="1482325">
                <a:moveTo>
                  <a:pt x="0" y="247104"/>
                </a:moveTo>
                <a:cubicBezTo>
                  <a:pt x="0" y="110632"/>
                  <a:pt x="110632" y="0"/>
                  <a:pt x="247104" y="0"/>
                </a:cubicBezTo>
                <a:lnTo>
                  <a:pt x="1870601" y="0"/>
                </a:lnTo>
                <a:cubicBezTo>
                  <a:pt x="2007073" y="0"/>
                  <a:pt x="2117705" y="110632"/>
                  <a:pt x="2117705" y="247104"/>
                </a:cubicBezTo>
                <a:lnTo>
                  <a:pt x="2117705" y="1235221"/>
                </a:lnTo>
                <a:cubicBezTo>
                  <a:pt x="2117705" y="1371693"/>
                  <a:pt x="2007073" y="1482325"/>
                  <a:pt x="1870601" y="1482325"/>
                </a:cubicBezTo>
                <a:lnTo>
                  <a:pt x="247104" y="1482325"/>
                </a:lnTo>
                <a:cubicBezTo>
                  <a:pt x="110632" y="1482325"/>
                  <a:pt x="0" y="1371693"/>
                  <a:pt x="0" y="1235221"/>
                </a:cubicBezTo>
                <a:lnTo>
                  <a:pt x="0" y="247104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2">
              <a:hueOff val="0"/>
              <a:satOff val="0"/>
              <a:lumOff val="0"/>
              <a:alphaOff val="0"/>
            </a:schemeClr>
          </a:fillRef>
          <a:effectRef idx="3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764" tIns="144764" rIns="144764" bIns="144764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b="1" kern="1200" dirty="0"/>
              <a:t>First programmed in Jr. High</a:t>
            </a:r>
          </a:p>
        </p:txBody>
      </p:sp>
      <p:sp>
        <p:nvSpPr>
          <p:cNvPr id="9" name="Arrow: Bent-Up 8">
            <a:extLst>
              <a:ext uri="{FF2B5EF4-FFF2-40B4-BE49-F238E27FC236}">
                <a16:creationId xmlns:a16="http://schemas.microsoft.com/office/drawing/2014/main" id="{4B83653E-972B-14C4-3DCF-BC041091E2F0}"/>
              </a:ext>
            </a:extLst>
          </p:cNvPr>
          <p:cNvSpPr/>
          <p:nvPr/>
        </p:nvSpPr>
        <p:spPr>
          <a:xfrm rot="5400000">
            <a:off x="3306239" y="3108811"/>
            <a:ext cx="1182940" cy="1382118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-5941255"/>
              <a:satOff val="27316"/>
              <a:lumOff val="8766"/>
              <a:alphaOff val="0"/>
            </a:schemeClr>
          </a:fillRef>
          <a:effectRef idx="3">
            <a:schemeClr val="accent1">
              <a:tint val="50000"/>
              <a:hueOff val="-5941255"/>
              <a:satOff val="27316"/>
              <a:lumOff val="8766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sz="2400" b="1"/>
          </a:p>
        </p:txBody>
      </p:sp>
      <p:sp>
        <p:nvSpPr>
          <p:cNvPr id="10" name="Freeform: Shape 9" descr="Box with text&#10;">
            <a:extLst>
              <a:ext uri="{FF2B5EF4-FFF2-40B4-BE49-F238E27FC236}">
                <a16:creationId xmlns:a16="http://schemas.microsoft.com/office/drawing/2014/main" id="{1F7563C0-AB6B-852D-756C-2B146254E695}"/>
              </a:ext>
            </a:extLst>
          </p:cNvPr>
          <p:cNvSpPr/>
          <p:nvPr/>
        </p:nvSpPr>
        <p:spPr>
          <a:xfrm>
            <a:off x="2969058" y="1815189"/>
            <a:ext cx="4661880" cy="1393898"/>
          </a:xfrm>
          <a:custGeom>
            <a:avLst/>
            <a:gdLst>
              <a:gd name="connsiteX0" fmla="*/ 0 w 2117705"/>
              <a:gd name="connsiteY0" fmla="*/ 247104 h 1482325"/>
              <a:gd name="connsiteX1" fmla="*/ 247104 w 2117705"/>
              <a:gd name="connsiteY1" fmla="*/ 0 h 1482325"/>
              <a:gd name="connsiteX2" fmla="*/ 1870601 w 2117705"/>
              <a:gd name="connsiteY2" fmla="*/ 0 h 1482325"/>
              <a:gd name="connsiteX3" fmla="*/ 2117705 w 2117705"/>
              <a:gd name="connsiteY3" fmla="*/ 247104 h 1482325"/>
              <a:gd name="connsiteX4" fmla="*/ 2117705 w 2117705"/>
              <a:gd name="connsiteY4" fmla="*/ 1235221 h 1482325"/>
              <a:gd name="connsiteX5" fmla="*/ 1870601 w 2117705"/>
              <a:gd name="connsiteY5" fmla="*/ 1482325 h 1482325"/>
              <a:gd name="connsiteX6" fmla="*/ 247104 w 2117705"/>
              <a:gd name="connsiteY6" fmla="*/ 1482325 h 1482325"/>
              <a:gd name="connsiteX7" fmla="*/ 0 w 2117705"/>
              <a:gd name="connsiteY7" fmla="*/ 1235221 h 1482325"/>
              <a:gd name="connsiteX8" fmla="*/ 0 w 2117705"/>
              <a:gd name="connsiteY8" fmla="*/ 247104 h 148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7705" h="1482325">
                <a:moveTo>
                  <a:pt x="0" y="247104"/>
                </a:moveTo>
                <a:cubicBezTo>
                  <a:pt x="0" y="110632"/>
                  <a:pt x="110632" y="0"/>
                  <a:pt x="247104" y="0"/>
                </a:cubicBezTo>
                <a:lnTo>
                  <a:pt x="1870601" y="0"/>
                </a:lnTo>
                <a:cubicBezTo>
                  <a:pt x="2007073" y="0"/>
                  <a:pt x="2117705" y="110632"/>
                  <a:pt x="2117705" y="247104"/>
                </a:cubicBezTo>
                <a:lnTo>
                  <a:pt x="2117705" y="1235221"/>
                </a:lnTo>
                <a:cubicBezTo>
                  <a:pt x="2117705" y="1371693"/>
                  <a:pt x="2007073" y="1482325"/>
                  <a:pt x="1870601" y="1482325"/>
                </a:cubicBezTo>
                <a:lnTo>
                  <a:pt x="247104" y="1482325"/>
                </a:lnTo>
                <a:cubicBezTo>
                  <a:pt x="110632" y="1482325"/>
                  <a:pt x="0" y="1371693"/>
                  <a:pt x="0" y="1235221"/>
                </a:cubicBezTo>
                <a:lnTo>
                  <a:pt x="0" y="247104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3">
              <a:hueOff val="0"/>
              <a:satOff val="0"/>
              <a:lumOff val="0"/>
              <a:alphaOff val="0"/>
            </a:schemeClr>
          </a:fillRef>
          <a:effectRef idx="3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764" tIns="144764" rIns="144764" bIns="144764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b="1" kern="1200" dirty="0"/>
              <a:t>Hated computers</a:t>
            </a:r>
          </a:p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b="1" kern="1200" dirty="0"/>
              <a:t>when mistakes were not free</a:t>
            </a:r>
          </a:p>
        </p:txBody>
      </p:sp>
      <p:sp>
        <p:nvSpPr>
          <p:cNvPr id="12" name="Arrow: Bent-Up 11">
            <a:extLst>
              <a:ext uri="{FF2B5EF4-FFF2-40B4-BE49-F238E27FC236}">
                <a16:creationId xmlns:a16="http://schemas.microsoft.com/office/drawing/2014/main" id="{7D5449F8-F9F0-EB00-5260-9D1B1EACDD3B}"/>
              </a:ext>
            </a:extLst>
          </p:cNvPr>
          <p:cNvSpPr/>
          <p:nvPr/>
        </p:nvSpPr>
        <p:spPr>
          <a:xfrm rot="5400000">
            <a:off x="5000679" y="4674619"/>
            <a:ext cx="1182940" cy="1382118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-11882510"/>
              <a:satOff val="54632"/>
              <a:lumOff val="17533"/>
              <a:alphaOff val="0"/>
            </a:schemeClr>
          </a:fillRef>
          <a:effectRef idx="3">
            <a:schemeClr val="accent1">
              <a:tint val="50000"/>
              <a:hueOff val="-11882510"/>
              <a:satOff val="54632"/>
              <a:lumOff val="17533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sz="2400" b="1"/>
          </a:p>
        </p:txBody>
      </p:sp>
      <p:sp>
        <p:nvSpPr>
          <p:cNvPr id="13" name="Freeform: Shape 12" descr="Box with text&#10;">
            <a:extLst>
              <a:ext uri="{FF2B5EF4-FFF2-40B4-BE49-F238E27FC236}">
                <a16:creationId xmlns:a16="http://schemas.microsoft.com/office/drawing/2014/main" id="{0252A162-3931-44F4-31E0-A646EC21766A}"/>
              </a:ext>
            </a:extLst>
          </p:cNvPr>
          <p:cNvSpPr/>
          <p:nvPr/>
        </p:nvSpPr>
        <p:spPr>
          <a:xfrm>
            <a:off x="4663498" y="3380997"/>
            <a:ext cx="4661880" cy="1393898"/>
          </a:xfrm>
          <a:custGeom>
            <a:avLst/>
            <a:gdLst>
              <a:gd name="connsiteX0" fmla="*/ 0 w 2117705"/>
              <a:gd name="connsiteY0" fmla="*/ 247104 h 1482325"/>
              <a:gd name="connsiteX1" fmla="*/ 247104 w 2117705"/>
              <a:gd name="connsiteY1" fmla="*/ 0 h 1482325"/>
              <a:gd name="connsiteX2" fmla="*/ 1870601 w 2117705"/>
              <a:gd name="connsiteY2" fmla="*/ 0 h 1482325"/>
              <a:gd name="connsiteX3" fmla="*/ 2117705 w 2117705"/>
              <a:gd name="connsiteY3" fmla="*/ 247104 h 1482325"/>
              <a:gd name="connsiteX4" fmla="*/ 2117705 w 2117705"/>
              <a:gd name="connsiteY4" fmla="*/ 1235221 h 1482325"/>
              <a:gd name="connsiteX5" fmla="*/ 1870601 w 2117705"/>
              <a:gd name="connsiteY5" fmla="*/ 1482325 h 1482325"/>
              <a:gd name="connsiteX6" fmla="*/ 247104 w 2117705"/>
              <a:gd name="connsiteY6" fmla="*/ 1482325 h 1482325"/>
              <a:gd name="connsiteX7" fmla="*/ 0 w 2117705"/>
              <a:gd name="connsiteY7" fmla="*/ 1235221 h 1482325"/>
              <a:gd name="connsiteX8" fmla="*/ 0 w 2117705"/>
              <a:gd name="connsiteY8" fmla="*/ 247104 h 148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7705" h="1482325">
                <a:moveTo>
                  <a:pt x="0" y="247104"/>
                </a:moveTo>
                <a:cubicBezTo>
                  <a:pt x="0" y="110632"/>
                  <a:pt x="110632" y="0"/>
                  <a:pt x="247104" y="0"/>
                </a:cubicBezTo>
                <a:lnTo>
                  <a:pt x="1870601" y="0"/>
                </a:lnTo>
                <a:cubicBezTo>
                  <a:pt x="2007073" y="0"/>
                  <a:pt x="2117705" y="110632"/>
                  <a:pt x="2117705" y="247104"/>
                </a:cubicBezTo>
                <a:lnTo>
                  <a:pt x="2117705" y="1235221"/>
                </a:lnTo>
                <a:cubicBezTo>
                  <a:pt x="2117705" y="1371693"/>
                  <a:pt x="2007073" y="1482325"/>
                  <a:pt x="1870601" y="1482325"/>
                </a:cubicBezTo>
                <a:lnTo>
                  <a:pt x="247104" y="1482325"/>
                </a:lnTo>
                <a:cubicBezTo>
                  <a:pt x="110632" y="1482325"/>
                  <a:pt x="0" y="1371693"/>
                  <a:pt x="0" y="1235221"/>
                </a:cubicBezTo>
                <a:lnTo>
                  <a:pt x="0" y="247104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3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764" tIns="144764" rIns="144764" bIns="144764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b="1" kern="1200" dirty="0"/>
              <a:t>Many languages, </a:t>
            </a:r>
          </a:p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b="1" kern="1200" dirty="0"/>
              <a:t>many dialects</a:t>
            </a:r>
          </a:p>
        </p:txBody>
      </p:sp>
      <p:sp>
        <p:nvSpPr>
          <p:cNvPr id="15" name="Freeform: Shape 14" descr="Box with text&#10;">
            <a:extLst>
              <a:ext uri="{FF2B5EF4-FFF2-40B4-BE49-F238E27FC236}">
                <a16:creationId xmlns:a16="http://schemas.microsoft.com/office/drawing/2014/main" id="{996D99A8-733A-B25B-4552-B526D99DBE4F}"/>
              </a:ext>
            </a:extLst>
          </p:cNvPr>
          <p:cNvSpPr/>
          <p:nvPr/>
        </p:nvSpPr>
        <p:spPr>
          <a:xfrm>
            <a:off x="6357937" y="4946805"/>
            <a:ext cx="4661880" cy="1393898"/>
          </a:xfrm>
          <a:custGeom>
            <a:avLst/>
            <a:gdLst>
              <a:gd name="connsiteX0" fmla="*/ 0 w 2117705"/>
              <a:gd name="connsiteY0" fmla="*/ 247104 h 1482325"/>
              <a:gd name="connsiteX1" fmla="*/ 247104 w 2117705"/>
              <a:gd name="connsiteY1" fmla="*/ 0 h 1482325"/>
              <a:gd name="connsiteX2" fmla="*/ 1870601 w 2117705"/>
              <a:gd name="connsiteY2" fmla="*/ 0 h 1482325"/>
              <a:gd name="connsiteX3" fmla="*/ 2117705 w 2117705"/>
              <a:gd name="connsiteY3" fmla="*/ 247104 h 1482325"/>
              <a:gd name="connsiteX4" fmla="*/ 2117705 w 2117705"/>
              <a:gd name="connsiteY4" fmla="*/ 1235221 h 1482325"/>
              <a:gd name="connsiteX5" fmla="*/ 1870601 w 2117705"/>
              <a:gd name="connsiteY5" fmla="*/ 1482325 h 1482325"/>
              <a:gd name="connsiteX6" fmla="*/ 247104 w 2117705"/>
              <a:gd name="connsiteY6" fmla="*/ 1482325 h 1482325"/>
              <a:gd name="connsiteX7" fmla="*/ 0 w 2117705"/>
              <a:gd name="connsiteY7" fmla="*/ 1235221 h 1482325"/>
              <a:gd name="connsiteX8" fmla="*/ 0 w 2117705"/>
              <a:gd name="connsiteY8" fmla="*/ 247104 h 148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7705" h="1482325">
                <a:moveTo>
                  <a:pt x="0" y="247104"/>
                </a:moveTo>
                <a:cubicBezTo>
                  <a:pt x="0" y="110632"/>
                  <a:pt x="110632" y="0"/>
                  <a:pt x="247104" y="0"/>
                </a:cubicBezTo>
                <a:lnTo>
                  <a:pt x="1870601" y="0"/>
                </a:lnTo>
                <a:cubicBezTo>
                  <a:pt x="2007073" y="0"/>
                  <a:pt x="2117705" y="110632"/>
                  <a:pt x="2117705" y="247104"/>
                </a:cubicBezTo>
                <a:lnTo>
                  <a:pt x="2117705" y="1235221"/>
                </a:lnTo>
                <a:cubicBezTo>
                  <a:pt x="2117705" y="1371693"/>
                  <a:pt x="2007073" y="1482325"/>
                  <a:pt x="1870601" y="1482325"/>
                </a:cubicBezTo>
                <a:lnTo>
                  <a:pt x="247104" y="1482325"/>
                </a:lnTo>
                <a:cubicBezTo>
                  <a:pt x="110632" y="1482325"/>
                  <a:pt x="0" y="1371693"/>
                  <a:pt x="0" y="1235221"/>
                </a:cubicBezTo>
                <a:lnTo>
                  <a:pt x="0" y="247104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3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764" tIns="144764" rIns="144764" bIns="144764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b="1" kern="1200" dirty="0"/>
              <a:t>Fascinated about how people use computer languages</a:t>
            </a:r>
          </a:p>
        </p:txBody>
      </p:sp>
    </p:spTree>
    <p:extLst>
      <p:ext uri="{BB962C8B-B14F-4D97-AF65-F5344CB8AC3E}">
        <p14:creationId xmlns:p14="http://schemas.microsoft.com/office/powerpoint/2010/main" val="14697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uiExpand="1" build="p" animBg="1"/>
      <p:bldP spid="12" grpId="0" animBg="1"/>
      <p:bldP spid="13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B6983-74AE-3858-C5D5-6CFB31DE3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This week…</a:t>
            </a:r>
            <a:br>
              <a:rPr lang="en-US" dirty="0"/>
            </a:br>
            <a:r>
              <a:rPr lang="en-US" sz="27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Suggestions for learning at a conference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62BE4-BF5D-7998-7665-715AD5F4F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089519" cy="3880773"/>
          </a:xfrm>
        </p:spPr>
        <p:txBody>
          <a:bodyPr>
            <a:normAutofit/>
          </a:bodyPr>
          <a:lstStyle/>
          <a:p>
            <a:r>
              <a:rPr lang="en-US" sz="2400" dirty="0"/>
              <a:t>You will best remember what you talk to your peers about</a:t>
            </a:r>
          </a:p>
          <a:p>
            <a:pPr lvl="1"/>
            <a:r>
              <a:rPr lang="en-US" sz="2000" dirty="0"/>
              <a:t>Also, for some of you writing will help you remember</a:t>
            </a:r>
          </a:p>
          <a:p>
            <a:pPr lvl="1"/>
            <a:r>
              <a:rPr lang="en-US" sz="2000" dirty="0"/>
              <a:t>And, for some of you, experimentation with code will help</a:t>
            </a:r>
          </a:p>
          <a:p>
            <a:r>
              <a:rPr lang="en-US" sz="2200" dirty="0"/>
              <a:t>Gather resources and make time to review</a:t>
            </a:r>
          </a:p>
          <a:p>
            <a:pPr lvl="1"/>
            <a:r>
              <a:rPr lang="en-US" sz="2000" dirty="0"/>
              <a:t>Give a lunch and learn and keep notes of what you want to share</a:t>
            </a:r>
          </a:p>
          <a:p>
            <a:r>
              <a:rPr lang="en-US" sz="2400" dirty="0"/>
              <a:t>Alcohol affects the </a:t>
            </a:r>
            <a:r>
              <a:rPr lang="en-US" sz="2400" b="0" i="0" dirty="0">
                <a:solidFill>
                  <a:srgbClr val="231F20"/>
                </a:solidFill>
                <a:effectLst/>
                <a:latin typeface="Proxima Nova"/>
              </a:rPr>
              <a:t>hippocampus</a:t>
            </a:r>
          </a:p>
          <a:p>
            <a:pPr lvl="1"/>
            <a:r>
              <a:rPr lang="en-US" sz="2000" dirty="0">
                <a:solidFill>
                  <a:srgbClr val="231F20"/>
                </a:solidFill>
                <a:latin typeface="Proxima Nova"/>
              </a:rPr>
              <a:t>I</a:t>
            </a:r>
            <a:r>
              <a:rPr lang="en-US" sz="2000" b="0" i="0" dirty="0">
                <a:solidFill>
                  <a:srgbClr val="231F20"/>
                </a:solidFill>
                <a:effectLst/>
                <a:latin typeface="Proxima Nova"/>
              </a:rPr>
              <a:t>nvolved in moving short term memory to long term memory</a:t>
            </a:r>
            <a:endParaRPr lang="en-US" sz="20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07548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21B07-5667-78E4-0DF9-FED1565B50D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54256" y="5329791"/>
            <a:ext cx="8596313" cy="64338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 Knowledge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205CDD0-8A25-DBAA-C886-1276A4B03D0D}"/>
              </a:ext>
            </a:extLst>
          </p:cNvPr>
          <p:cNvCxnSpPr>
            <a:cxnSpLocks/>
          </p:cNvCxnSpPr>
          <p:nvPr/>
        </p:nvCxnSpPr>
        <p:spPr>
          <a:xfrm>
            <a:off x="623714" y="5138478"/>
            <a:ext cx="8857397" cy="0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C82880-28A2-401C-9D7A-9062304C082A}"/>
              </a:ext>
            </a:extLst>
          </p:cNvPr>
          <p:cNvSpPr txBox="1">
            <a:spLocks/>
          </p:cNvSpPr>
          <p:nvPr/>
        </p:nvSpPr>
        <p:spPr>
          <a:xfrm>
            <a:off x="754078" y="2111647"/>
            <a:ext cx="8596668" cy="695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en-US" sz="3600" dirty="0"/>
              <a:t>Skills</a:t>
            </a:r>
          </a:p>
          <a:p>
            <a:pPr marL="0" indent="0" algn="ctr">
              <a:buFont typeface="Wingdings 3" charset="2"/>
              <a:buNone/>
            </a:pPr>
            <a:endParaRPr lang="en-US" sz="3600" dirty="0"/>
          </a:p>
        </p:txBody>
      </p:sp>
      <p:grpSp>
        <p:nvGrpSpPr>
          <p:cNvPr id="6" name="Group 5" descr="Person pointing at screen icon">
            <a:extLst>
              <a:ext uri="{FF2B5EF4-FFF2-40B4-BE49-F238E27FC236}">
                <a16:creationId xmlns:a16="http://schemas.microsoft.com/office/drawing/2014/main" id="{54264ECE-3CC0-96F3-AFEB-D695BAD3335A}"/>
              </a:ext>
            </a:extLst>
          </p:cNvPr>
          <p:cNvGrpSpPr/>
          <p:nvPr/>
        </p:nvGrpSpPr>
        <p:grpSpPr>
          <a:xfrm>
            <a:off x="415791" y="2412035"/>
            <a:ext cx="1958624" cy="1186774"/>
            <a:chOff x="1682420" y="1037850"/>
            <a:chExt cx="1958624" cy="1186774"/>
          </a:xfrm>
        </p:grpSpPr>
        <p:pic>
          <p:nvPicPr>
            <p:cNvPr id="13" name="Graphic 12" descr="Teacher with solid fill">
              <a:extLst>
                <a:ext uri="{FF2B5EF4-FFF2-40B4-BE49-F238E27FC236}">
                  <a16:creationId xmlns:a16="http://schemas.microsoft.com/office/drawing/2014/main" id="{0FDCEA10-E712-997B-E08E-1144BA9EB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726644" y="1310224"/>
              <a:ext cx="914400" cy="9144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CA15308-88F8-CE92-9A79-44A5501042F9}"/>
                </a:ext>
              </a:extLst>
            </p:cNvPr>
            <p:cNvSpPr txBox="1"/>
            <p:nvPr/>
          </p:nvSpPr>
          <p:spPr>
            <a:xfrm>
              <a:off x="1682420" y="1037850"/>
              <a:ext cx="1784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Communicating</a:t>
              </a:r>
            </a:p>
          </p:txBody>
        </p:sp>
      </p:grpSp>
      <p:grpSp>
        <p:nvGrpSpPr>
          <p:cNvPr id="9" name="Group 8" descr="Person with computer icon">
            <a:extLst>
              <a:ext uri="{FF2B5EF4-FFF2-40B4-BE49-F238E27FC236}">
                <a16:creationId xmlns:a16="http://schemas.microsoft.com/office/drawing/2014/main" id="{B9240390-D931-1F4B-C054-D2CFBCBE63C7}"/>
              </a:ext>
            </a:extLst>
          </p:cNvPr>
          <p:cNvGrpSpPr/>
          <p:nvPr/>
        </p:nvGrpSpPr>
        <p:grpSpPr>
          <a:xfrm>
            <a:off x="7476973" y="2221656"/>
            <a:ext cx="1527803" cy="1171459"/>
            <a:chOff x="6482942" y="964553"/>
            <a:chExt cx="1527803" cy="1171459"/>
          </a:xfrm>
        </p:grpSpPr>
        <p:pic>
          <p:nvPicPr>
            <p:cNvPr id="11" name="Graphic 10" descr="Programmer male with solid fill">
              <a:extLst>
                <a:ext uri="{FF2B5EF4-FFF2-40B4-BE49-F238E27FC236}">
                  <a16:creationId xmlns:a16="http://schemas.microsoft.com/office/drawing/2014/main" id="{154659BD-CD6A-3447-4A84-40960A02F4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482942" y="1221612"/>
              <a:ext cx="914400" cy="9144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4BB555F-7992-7848-0142-3B8824BA277D}"/>
                </a:ext>
              </a:extLst>
            </p:cNvPr>
            <p:cNvSpPr txBox="1"/>
            <p:nvPr/>
          </p:nvSpPr>
          <p:spPr>
            <a:xfrm>
              <a:off x="6877101" y="964553"/>
              <a:ext cx="1133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IDE/tools</a:t>
              </a:r>
            </a:p>
          </p:txBody>
        </p:sp>
      </p:grpSp>
      <p:grpSp>
        <p:nvGrpSpPr>
          <p:cNvPr id="8" name="Group 7" descr="People holding hands icon">
            <a:extLst>
              <a:ext uri="{FF2B5EF4-FFF2-40B4-BE49-F238E27FC236}">
                <a16:creationId xmlns:a16="http://schemas.microsoft.com/office/drawing/2014/main" id="{6BA2CC2A-FF55-A889-3A1E-14D00E8727AC}"/>
              </a:ext>
            </a:extLst>
          </p:cNvPr>
          <p:cNvGrpSpPr/>
          <p:nvPr/>
        </p:nvGrpSpPr>
        <p:grpSpPr>
          <a:xfrm>
            <a:off x="4093594" y="384606"/>
            <a:ext cx="1736560" cy="1648601"/>
            <a:chOff x="4107387" y="319648"/>
            <a:chExt cx="1736560" cy="1648601"/>
          </a:xfrm>
        </p:grpSpPr>
        <p:pic>
          <p:nvPicPr>
            <p:cNvPr id="7" name="Graphic 6" descr="Children with solid fill">
              <a:extLst>
                <a:ext uri="{FF2B5EF4-FFF2-40B4-BE49-F238E27FC236}">
                  <a16:creationId xmlns:a16="http://schemas.microsoft.com/office/drawing/2014/main" id="{C171B2FA-D8B1-1BC8-1637-DF634EC24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107387" y="441490"/>
              <a:ext cx="1736560" cy="1526759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9C82E8D-FDBC-6F5A-402C-EAEEC061A3DE}"/>
                </a:ext>
              </a:extLst>
            </p:cNvPr>
            <p:cNvSpPr txBox="1"/>
            <p:nvPr/>
          </p:nvSpPr>
          <p:spPr>
            <a:xfrm>
              <a:off x="4219634" y="319648"/>
              <a:ext cx="15728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Collaboration</a:t>
              </a:r>
            </a:p>
          </p:txBody>
        </p:sp>
      </p:grpSp>
      <p:grpSp>
        <p:nvGrpSpPr>
          <p:cNvPr id="10" name="Group 9" descr="Person balancing plates icon">
            <a:extLst>
              <a:ext uri="{FF2B5EF4-FFF2-40B4-BE49-F238E27FC236}">
                <a16:creationId xmlns:a16="http://schemas.microsoft.com/office/drawing/2014/main" id="{9A905CD6-DD4F-B53B-E25B-C34E9F1ABB68}"/>
              </a:ext>
            </a:extLst>
          </p:cNvPr>
          <p:cNvGrpSpPr/>
          <p:nvPr/>
        </p:nvGrpSpPr>
        <p:grpSpPr>
          <a:xfrm>
            <a:off x="6823906" y="3762263"/>
            <a:ext cx="1846998" cy="1034393"/>
            <a:chOff x="7696539" y="2210709"/>
            <a:chExt cx="1846998" cy="1034393"/>
          </a:xfrm>
        </p:grpSpPr>
        <p:pic>
          <p:nvPicPr>
            <p:cNvPr id="15" name="Graphic 14" descr="Spinning Plates with solid fill">
              <a:extLst>
                <a:ext uri="{FF2B5EF4-FFF2-40B4-BE49-F238E27FC236}">
                  <a16:creationId xmlns:a16="http://schemas.microsoft.com/office/drawing/2014/main" id="{94BD3CAD-9D6F-37B8-D4F4-0C517D60A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696539" y="2330702"/>
              <a:ext cx="914400" cy="9144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994C4D8-6A65-E927-3808-15EF41673159}"/>
                </a:ext>
              </a:extLst>
            </p:cNvPr>
            <p:cNvSpPr txBox="1"/>
            <p:nvPr/>
          </p:nvSpPr>
          <p:spPr>
            <a:xfrm>
              <a:off x="8550958" y="2210709"/>
              <a:ext cx="9925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Balance</a:t>
              </a:r>
            </a:p>
          </p:txBody>
        </p:sp>
      </p:grpSp>
      <p:grpSp>
        <p:nvGrpSpPr>
          <p:cNvPr id="2" name="Group 1" descr="Keyboard icon">
            <a:extLst>
              <a:ext uri="{FF2B5EF4-FFF2-40B4-BE49-F238E27FC236}">
                <a16:creationId xmlns:a16="http://schemas.microsoft.com/office/drawing/2014/main" id="{7ED20109-0A2D-330D-2B6D-0A3D16C96B64}"/>
              </a:ext>
            </a:extLst>
          </p:cNvPr>
          <p:cNvGrpSpPr/>
          <p:nvPr/>
        </p:nvGrpSpPr>
        <p:grpSpPr>
          <a:xfrm>
            <a:off x="2000590" y="3953531"/>
            <a:ext cx="1335669" cy="1078761"/>
            <a:chOff x="1156541" y="2190764"/>
            <a:chExt cx="1335669" cy="107876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940D3AC-A189-2C23-3DC2-D8769E7DF18B}"/>
                </a:ext>
              </a:extLst>
            </p:cNvPr>
            <p:cNvSpPr txBox="1"/>
            <p:nvPr/>
          </p:nvSpPr>
          <p:spPr>
            <a:xfrm>
              <a:off x="1156541" y="2190764"/>
              <a:ext cx="8425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Typing</a:t>
              </a:r>
            </a:p>
          </p:txBody>
        </p:sp>
        <p:pic>
          <p:nvPicPr>
            <p:cNvPr id="22" name="Graphic 21" descr="Keyboard with solid fill">
              <a:extLst>
                <a:ext uri="{FF2B5EF4-FFF2-40B4-BE49-F238E27FC236}">
                  <a16:creationId xmlns:a16="http://schemas.microsoft.com/office/drawing/2014/main" id="{415EF4A1-20CF-79B9-68CC-FF60149AD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577810" y="2355125"/>
              <a:ext cx="914400" cy="914400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F8FB519-A70B-EC09-B5BA-6DB7A98D0853}"/>
              </a:ext>
            </a:extLst>
          </p:cNvPr>
          <p:cNvSpPr txBox="1"/>
          <p:nvPr/>
        </p:nvSpPr>
        <p:spPr>
          <a:xfrm>
            <a:off x="3216965" y="2748088"/>
            <a:ext cx="38034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Generally, learn by repetition</a:t>
            </a:r>
          </a:p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You sometimes do without thinking</a:t>
            </a:r>
          </a:p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Tend to have a long shelf life</a:t>
            </a:r>
          </a:p>
        </p:txBody>
      </p:sp>
      <p:grpSp>
        <p:nvGrpSpPr>
          <p:cNvPr id="34" name="Group 33" descr="Bug icon">
            <a:extLst>
              <a:ext uri="{FF2B5EF4-FFF2-40B4-BE49-F238E27FC236}">
                <a16:creationId xmlns:a16="http://schemas.microsoft.com/office/drawing/2014/main" id="{189C60DE-98A0-E3FB-C132-554D505E46E8}"/>
              </a:ext>
            </a:extLst>
          </p:cNvPr>
          <p:cNvGrpSpPr/>
          <p:nvPr/>
        </p:nvGrpSpPr>
        <p:grpSpPr>
          <a:xfrm>
            <a:off x="2188082" y="880595"/>
            <a:ext cx="1317103" cy="1165833"/>
            <a:chOff x="692533" y="308783"/>
            <a:chExt cx="1317103" cy="1165833"/>
          </a:xfrm>
        </p:grpSpPr>
        <p:pic>
          <p:nvPicPr>
            <p:cNvPr id="29" name="Graphic 28" descr="Beetle with solid fill">
              <a:extLst>
                <a:ext uri="{FF2B5EF4-FFF2-40B4-BE49-F238E27FC236}">
                  <a16:creationId xmlns:a16="http://schemas.microsoft.com/office/drawing/2014/main" id="{3A4B3B95-B707-F6E5-0F4C-0AD4961A7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692533" y="670349"/>
              <a:ext cx="804267" cy="804267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08F0657-BE3E-8E71-050D-2A55CCF022BD}"/>
                </a:ext>
              </a:extLst>
            </p:cNvPr>
            <p:cNvSpPr txBox="1"/>
            <p:nvPr/>
          </p:nvSpPr>
          <p:spPr>
            <a:xfrm>
              <a:off x="763782" y="308783"/>
              <a:ext cx="12458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Debugging</a:t>
              </a:r>
            </a:p>
          </p:txBody>
        </p:sp>
      </p:grpSp>
      <p:grpSp>
        <p:nvGrpSpPr>
          <p:cNvPr id="31" name="Group 30" descr="Bar graph with random heights icon">
            <a:extLst>
              <a:ext uri="{FF2B5EF4-FFF2-40B4-BE49-F238E27FC236}">
                <a16:creationId xmlns:a16="http://schemas.microsoft.com/office/drawing/2014/main" id="{506C47FB-ECB3-D3C0-C675-6337D33AB7E6}"/>
              </a:ext>
            </a:extLst>
          </p:cNvPr>
          <p:cNvGrpSpPr/>
          <p:nvPr/>
        </p:nvGrpSpPr>
        <p:grpSpPr>
          <a:xfrm>
            <a:off x="6518429" y="905461"/>
            <a:ext cx="1041054" cy="1143297"/>
            <a:chOff x="6595500" y="814380"/>
            <a:chExt cx="1041054" cy="1143297"/>
          </a:xfrm>
        </p:grpSpPr>
        <p:pic>
          <p:nvPicPr>
            <p:cNvPr id="32" name="Graphic 31" descr="Bar chart with solid fill">
              <a:extLst>
                <a:ext uri="{FF2B5EF4-FFF2-40B4-BE49-F238E27FC236}">
                  <a16:creationId xmlns:a16="http://schemas.microsoft.com/office/drawing/2014/main" id="{60983973-56B2-3CEC-B27D-482B6FD6F8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rcRect/>
            <a:stretch/>
          </p:blipFill>
          <p:spPr>
            <a:xfrm>
              <a:off x="6722154" y="1043277"/>
              <a:ext cx="914400" cy="91440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F0F89C1-4AE7-163C-F1AC-201964ED9896}"/>
                </a:ext>
              </a:extLst>
            </p:cNvPr>
            <p:cNvSpPr txBox="1"/>
            <p:nvPr/>
          </p:nvSpPr>
          <p:spPr>
            <a:xfrm>
              <a:off x="6595500" y="814380"/>
              <a:ext cx="10410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Profiling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491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43359-732D-26C4-C748-58862105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of Knowledge</a:t>
            </a:r>
            <a:br>
              <a:rPr lang="en-US" dirty="0"/>
            </a:br>
            <a:r>
              <a:rPr lang="en-US" sz="2800" dirty="0"/>
              <a:t>(Webb or Bloomberg)</a:t>
            </a:r>
            <a:endParaRPr lang="en-US" dirty="0"/>
          </a:p>
        </p:txBody>
      </p:sp>
      <p:grpSp>
        <p:nvGrpSpPr>
          <p:cNvPr id="26" name="Group 25" descr="Pyramid with horizontal bars with text. From the bottom they are Remembering, Understanding, Applying, Analyzing, Evaluating and Creating">
            <a:extLst>
              <a:ext uri="{FF2B5EF4-FFF2-40B4-BE49-F238E27FC236}">
                <a16:creationId xmlns:a16="http://schemas.microsoft.com/office/drawing/2014/main" id="{69505E30-C870-3614-9C84-5723FB2DA4AB}"/>
              </a:ext>
            </a:extLst>
          </p:cNvPr>
          <p:cNvGrpSpPr/>
          <p:nvPr/>
        </p:nvGrpSpPr>
        <p:grpSpPr>
          <a:xfrm>
            <a:off x="-146911" y="1446599"/>
            <a:ext cx="7803305" cy="4533730"/>
            <a:chOff x="1988964" y="1478109"/>
            <a:chExt cx="5921248" cy="444341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5FE2D0F-8EED-0E36-F691-4581369179A2}"/>
                </a:ext>
              </a:extLst>
            </p:cNvPr>
            <p:cNvSpPr/>
            <p:nvPr/>
          </p:nvSpPr>
          <p:spPr>
            <a:xfrm>
              <a:off x="4586613" y="1860336"/>
              <a:ext cx="773373" cy="646906"/>
            </a:xfrm>
            <a:custGeom>
              <a:avLst/>
              <a:gdLst>
                <a:gd name="connsiteX0" fmla="*/ 0 w 773373"/>
                <a:gd name="connsiteY0" fmla="*/ 646906 h 646906"/>
                <a:gd name="connsiteX1" fmla="*/ 386687 w 773373"/>
                <a:gd name="connsiteY1" fmla="*/ 0 h 646906"/>
                <a:gd name="connsiteX2" fmla="*/ 386687 w 773373"/>
                <a:gd name="connsiteY2" fmla="*/ 0 h 646906"/>
                <a:gd name="connsiteX3" fmla="*/ 773373 w 773373"/>
                <a:gd name="connsiteY3" fmla="*/ 646906 h 646906"/>
                <a:gd name="connsiteX4" fmla="*/ 0 w 773373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373" h="646906">
                  <a:moveTo>
                    <a:pt x="0" y="646906"/>
                  </a:moveTo>
                  <a:lnTo>
                    <a:pt x="386687" y="0"/>
                  </a:lnTo>
                  <a:lnTo>
                    <a:pt x="386687" y="0"/>
                  </a:lnTo>
                  <a:lnTo>
                    <a:pt x="773373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54FFABA-5B7A-603B-BED9-85BC487F5887}"/>
                </a:ext>
              </a:extLst>
            </p:cNvPr>
            <p:cNvSpPr/>
            <p:nvPr/>
          </p:nvSpPr>
          <p:spPr>
            <a:xfrm>
              <a:off x="4199926" y="2507242"/>
              <a:ext cx="1546747" cy="646906"/>
            </a:xfrm>
            <a:custGeom>
              <a:avLst/>
              <a:gdLst>
                <a:gd name="connsiteX0" fmla="*/ 0 w 1546747"/>
                <a:gd name="connsiteY0" fmla="*/ 646906 h 646906"/>
                <a:gd name="connsiteX1" fmla="*/ 386688 w 1546747"/>
                <a:gd name="connsiteY1" fmla="*/ 0 h 646906"/>
                <a:gd name="connsiteX2" fmla="*/ 1160059 w 1546747"/>
                <a:gd name="connsiteY2" fmla="*/ 0 h 646906"/>
                <a:gd name="connsiteX3" fmla="*/ 1546747 w 1546747"/>
                <a:gd name="connsiteY3" fmla="*/ 646906 h 646906"/>
                <a:gd name="connsiteX4" fmla="*/ 0 w 1546747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6747" h="646906">
                  <a:moveTo>
                    <a:pt x="0" y="646906"/>
                  </a:moveTo>
                  <a:lnTo>
                    <a:pt x="386688" y="0"/>
                  </a:lnTo>
                  <a:lnTo>
                    <a:pt x="1160059" y="0"/>
                  </a:lnTo>
                  <a:lnTo>
                    <a:pt x="1546747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3">
                <a:hueOff val="0"/>
                <a:satOff val="0"/>
                <a:lumOff val="0"/>
                <a:alphaOff val="0"/>
              </a:schemeClr>
            </a:fillRef>
            <a:effectRef idx="1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301161" tIns="30480" rIns="301161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4B21E28-DDB1-D65B-0AC9-72FDC739A17C}"/>
                </a:ext>
              </a:extLst>
            </p:cNvPr>
            <p:cNvSpPr/>
            <p:nvPr/>
          </p:nvSpPr>
          <p:spPr>
            <a:xfrm>
              <a:off x="3813239" y="3154148"/>
              <a:ext cx="2320121" cy="646906"/>
            </a:xfrm>
            <a:custGeom>
              <a:avLst/>
              <a:gdLst>
                <a:gd name="connsiteX0" fmla="*/ 0 w 2320121"/>
                <a:gd name="connsiteY0" fmla="*/ 646906 h 646906"/>
                <a:gd name="connsiteX1" fmla="*/ 386688 w 2320121"/>
                <a:gd name="connsiteY1" fmla="*/ 0 h 646906"/>
                <a:gd name="connsiteX2" fmla="*/ 1933433 w 2320121"/>
                <a:gd name="connsiteY2" fmla="*/ 0 h 646906"/>
                <a:gd name="connsiteX3" fmla="*/ 2320121 w 2320121"/>
                <a:gd name="connsiteY3" fmla="*/ 646906 h 646906"/>
                <a:gd name="connsiteX4" fmla="*/ 0 w 2320121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0121" h="646906">
                  <a:moveTo>
                    <a:pt x="0" y="646906"/>
                  </a:moveTo>
                  <a:lnTo>
                    <a:pt x="386688" y="0"/>
                  </a:lnTo>
                  <a:lnTo>
                    <a:pt x="1933433" y="0"/>
                  </a:lnTo>
                  <a:lnTo>
                    <a:pt x="2320121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436502" tIns="30480" rIns="436501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A7DD5C1-D754-A369-B228-14B665EBCB53}"/>
                </a:ext>
              </a:extLst>
            </p:cNvPr>
            <p:cNvSpPr/>
            <p:nvPr/>
          </p:nvSpPr>
          <p:spPr>
            <a:xfrm>
              <a:off x="3426552" y="3801054"/>
              <a:ext cx="3093495" cy="646906"/>
            </a:xfrm>
            <a:custGeom>
              <a:avLst/>
              <a:gdLst>
                <a:gd name="connsiteX0" fmla="*/ 0 w 3093495"/>
                <a:gd name="connsiteY0" fmla="*/ 646906 h 646906"/>
                <a:gd name="connsiteX1" fmla="*/ 386688 w 3093495"/>
                <a:gd name="connsiteY1" fmla="*/ 0 h 646906"/>
                <a:gd name="connsiteX2" fmla="*/ 2706807 w 3093495"/>
                <a:gd name="connsiteY2" fmla="*/ 0 h 646906"/>
                <a:gd name="connsiteX3" fmla="*/ 3093495 w 3093495"/>
                <a:gd name="connsiteY3" fmla="*/ 646906 h 646906"/>
                <a:gd name="connsiteX4" fmla="*/ 0 w 3093495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3495" h="646906">
                  <a:moveTo>
                    <a:pt x="0" y="646906"/>
                  </a:moveTo>
                  <a:lnTo>
                    <a:pt x="386688" y="0"/>
                  </a:lnTo>
                  <a:lnTo>
                    <a:pt x="2706807" y="0"/>
                  </a:lnTo>
                  <a:lnTo>
                    <a:pt x="3093495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5">
                <a:hueOff val="0"/>
                <a:satOff val="0"/>
                <a:lumOff val="0"/>
                <a:alphaOff val="0"/>
              </a:schemeClr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571842" tIns="30480" rIns="571842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D1A4780-013C-AD7C-F7DA-DADEDD7A33A3}"/>
                </a:ext>
              </a:extLst>
            </p:cNvPr>
            <p:cNvSpPr/>
            <p:nvPr/>
          </p:nvSpPr>
          <p:spPr>
            <a:xfrm>
              <a:off x="3039865" y="4447960"/>
              <a:ext cx="3866869" cy="646906"/>
            </a:xfrm>
            <a:custGeom>
              <a:avLst/>
              <a:gdLst>
                <a:gd name="connsiteX0" fmla="*/ 0 w 3866869"/>
                <a:gd name="connsiteY0" fmla="*/ 646906 h 646906"/>
                <a:gd name="connsiteX1" fmla="*/ 386688 w 3866869"/>
                <a:gd name="connsiteY1" fmla="*/ 0 h 646906"/>
                <a:gd name="connsiteX2" fmla="*/ 3480181 w 3866869"/>
                <a:gd name="connsiteY2" fmla="*/ 0 h 646906"/>
                <a:gd name="connsiteX3" fmla="*/ 3866869 w 3866869"/>
                <a:gd name="connsiteY3" fmla="*/ 646906 h 646906"/>
                <a:gd name="connsiteX4" fmla="*/ 0 w 3866869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6869" h="646906">
                  <a:moveTo>
                    <a:pt x="0" y="646906"/>
                  </a:moveTo>
                  <a:lnTo>
                    <a:pt x="386688" y="0"/>
                  </a:lnTo>
                  <a:lnTo>
                    <a:pt x="3480181" y="0"/>
                  </a:lnTo>
                  <a:lnTo>
                    <a:pt x="3866869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6">
                <a:hueOff val="0"/>
                <a:satOff val="0"/>
                <a:lumOff val="0"/>
                <a:alphaOff val="0"/>
              </a:schemeClr>
            </a:fillRef>
            <a:effectRef idx="1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707183" tIns="30480" rIns="707182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FA47F4E-8D83-5B49-8660-8A445AFD3AAA}"/>
                </a:ext>
              </a:extLst>
            </p:cNvPr>
            <p:cNvSpPr/>
            <p:nvPr/>
          </p:nvSpPr>
          <p:spPr>
            <a:xfrm>
              <a:off x="2653179" y="5094866"/>
              <a:ext cx="4640243" cy="646906"/>
            </a:xfrm>
            <a:custGeom>
              <a:avLst/>
              <a:gdLst>
                <a:gd name="connsiteX0" fmla="*/ 0 w 4640243"/>
                <a:gd name="connsiteY0" fmla="*/ 646906 h 646906"/>
                <a:gd name="connsiteX1" fmla="*/ 386688 w 4640243"/>
                <a:gd name="connsiteY1" fmla="*/ 0 h 646906"/>
                <a:gd name="connsiteX2" fmla="*/ 4253555 w 4640243"/>
                <a:gd name="connsiteY2" fmla="*/ 0 h 646906"/>
                <a:gd name="connsiteX3" fmla="*/ 4640243 w 4640243"/>
                <a:gd name="connsiteY3" fmla="*/ 646906 h 646906"/>
                <a:gd name="connsiteX4" fmla="*/ 0 w 4640243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40243" h="646906">
                  <a:moveTo>
                    <a:pt x="0" y="646906"/>
                  </a:moveTo>
                  <a:lnTo>
                    <a:pt x="386688" y="0"/>
                  </a:lnTo>
                  <a:lnTo>
                    <a:pt x="4253555" y="0"/>
                  </a:lnTo>
                  <a:lnTo>
                    <a:pt x="4640243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42522" tIns="30480" rIns="842524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7A60639-46B2-E22F-8FD6-2ABD9B9BEFC3}"/>
                </a:ext>
              </a:extLst>
            </p:cNvPr>
            <p:cNvSpPr/>
            <p:nvPr/>
          </p:nvSpPr>
          <p:spPr>
            <a:xfrm>
              <a:off x="1988964" y="1478109"/>
              <a:ext cx="5921248" cy="4443413"/>
            </a:xfrm>
            <a:prstGeom prst="triangle">
              <a:avLst/>
            </a:prstGeom>
            <a:solidFill>
              <a:srgbClr val="DFE3E5">
                <a:alpha val="60000"/>
              </a:srgbClr>
            </a:solidFill>
            <a:effectLst>
              <a:softEdge rad="1270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0C570AD-BE64-7314-6BCE-577221346DF2}"/>
              </a:ext>
            </a:extLst>
          </p:cNvPr>
          <p:cNvSpPr txBox="1"/>
          <p:nvPr/>
        </p:nvSpPr>
        <p:spPr>
          <a:xfrm>
            <a:off x="3192005" y="2006524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Creating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F8B9E8-D49C-0F35-530C-A783127B0C68}"/>
              </a:ext>
            </a:extLst>
          </p:cNvPr>
          <p:cNvSpPr txBox="1"/>
          <p:nvPr/>
        </p:nvSpPr>
        <p:spPr>
          <a:xfrm>
            <a:off x="3059757" y="2600728"/>
            <a:ext cx="16161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Evaluating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347637-4E77-3F3C-03D3-7145827D20D8}"/>
              </a:ext>
            </a:extLst>
          </p:cNvPr>
          <p:cNvSpPr txBox="1"/>
          <p:nvPr/>
        </p:nvSpPr>
        <p:spPr>
          <a:xfrm>
            <a:off x="3119870" y="3251799"/>
            <a:ext cx="1495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Analyzing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43D1756-5468-7A85-91C0-263F0FC30B53}"/>
              </a:ext>
            </a:extLst>
          </p:cNvPr>
          <p:cNvSpPr txBox="1"/>
          <p:nvPr/>
        </p:nvSpPr>
        <p:spPr>
          <a:xfrm>
            <a:off x="3186394" y="3861290"/>
            <a:ext cx="1362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Applying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29CFDF6-92CB-7C7F-F432-8C3BCAFAE80A}"/>
              </a:ext>
            </a:extLst>
          </p:cNvPr>
          <p:cNvSpPr txBox="1"/>
          <p:nvPr/>
        </p:nvSpPr>
        <p:spPr>
          <a:xfrm>
            <a:off x="2781636" y="4513806"/>
            <a:ext cx="2172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Understanding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4410E34-3762-7B25-A580-F02205055D3A}"/>
              </a:ext>
            </a:extLst>
          </p:cNvPr>
          <p:cNvSpPr txBox="1"/>
          <p:nvPr/>
        </p:nvSpPr>
        <p:spPr>
          <a:xfrm>
            <a:off x="2833573" y="5196169"/>
            <a:ext cx="2068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Remembering</a:t>
            </a:r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C9DD648F-1869-0398-8F8C-050C48DAFE76}"/>
              </a:ext>
            </a:extLst>
          </p:cNvPr>
          <p:cNvSpPr/>
          <p:nvPr/>
        </p:nvSpPr>
        <p:spPr>
          <a:xfrm>
            <a:off x="6513567" y="1789044"/>
            <a:ext cx="629199" cy="1245584"/>
          </a:xfrm>
          <a:prstGeom prst="righ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Brace 27">
            <a:extLst>
              <a:ext uri="{FF2B5EF4-FFF2-40B4-BE49-F238E27FC236}">
                <a16:creationId xmlns:a16="http://schemas.microsoft.com/office/drawing/2014/main" id="{188742AE-0E0B-E6BA-5C68-795324F2C3E7}"/>
              </a:ext>
            </a:extLst>
          </p:cNvPr>
          <p:cNvSpPr/>
          <p:nvPr/>
        </p:nvSpPr>
        <p:spPr>
          <a:xfrm>
            <a:off x="6528957" y="3170193"/>
            <a:ext cx="629199" cy="1245584"/>
          </a:xfrm>
          <a:prstGeom prst="righ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Brace 28">
            <a:extLst>
              <a:ext uri="{FF2B5EF4-FFF2-40B4-BE49-F238E27FC236}">
                <a16:creationId xmlns:a16="http://schemas.microsoft.com/office/drawing/2014/main" id="{0F904168-28B5-982A-76C7-BBC957CACFDF}"/>
              </a:ext>
            </a:extLst>
          </p:cNvPr>
          <p:cNvSpPr/>
          <p:nvPr/>
        </p:nvSpPr>
        <p:spPr>
          <a:xfrm>
            <a:off x="6528956" y="4551342"/>
            <a:ext cx="629199" cy="1245584"/>
          </a:xfrm>
          <a:prstGeom prst="righ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C66B08-B9FD-F458-7E79-ED64C9D05202}"/>
              </a:ext>
            </a:extLst>
          </p:cNvPr>
          <p:cNvSpPr txBox="1"/>
          <p:nvPr/>
        </p:nvSpPr>
        <p:spPr>
          <a:xfrm>
            <a:off x="7274967" y="2193868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Expertise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06DA9C-F564-9901-F562-F3E8A0F6B7ED}"/>
              </a:ext>
            </a:extLst>
          </p:cNvPr>
          <p:cNvSpPr txBox="1"/>
          <p:nvPr/>
        </p:nvSpPr>
        <p:spPr>
          <a:xfrm>
            <a:off x="7282552" y="3562152"/>
            <a:ext cx="1891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Competency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1141E8C-8092-08E9-7693-8DEFF525FEE9}"/>
              </a:ext>
            </a:extLst>
          </p:cNvPr>
          <p:cNvSpPr txBox="1"/>
          <p:nvPr/>
        </p:nvSpPr>
        <p:spPr>
          <a:xfrm>
            <a:off x="7231276" y="4784585"/>
            <a:ext cx="1869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Background </a:t>
            </a:r>
            <a:br>
              <a:rPr lang="en-US" sz="2400" dirty="0"/>
            </a:br>
            <a:r>
              <a:rPr lang="en-US" sz="2400" dirty="0"/>
              <a:t>knowledge</a:t>
            </a:r>
          </a:p>
        </p:txBody>
      </p:sp>
    </p:spTree>
    <p:extLst>
      <p:ext uri="{BB962C8B-B14F-4D97-AF65-F5344CB8AC3E}">
        <p14:creationId xmlns:p14="http://schemas.microsoft.com/office/powerpoint/2010/main" val="27037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22" grpId="0"/>
      <p:bldP spid="23" grpId="0"/>
      <p:bldP spid="24" grpId="0"/>
      <p:bldP spid="25" grpId="0"/>
      <p:bldP spid="27" grpId="0" animBg="1"/>
      <p:bldP spid="28" grpId="0" animBg="1"/>
      <p:bldP spid="29" grpId="0" animBg="1"/>
      <p:bldP spid="30" grpId="0"/>
      <p:bldP spid="31" grpId="0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FA3F-2F4B-339A-3C25-5375B9CD0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Expertise is not the goal for all things</a:t>
            </a:r>
          </a:p>
        </p:txBody>
      </p:sp>
      <p:grpSp>
        <p:nvGrpSpPr>
          <p:cNvPr id="4" name="Group 3" descr="Pyramid similar to earlier pyramids, without text">
            <a:extLst>
              <a:ext uri="{FF2B5EF4-FFF2-40B4-BE49-F238E27FC236}">
                <a16:creationId xmlns:a16="http://schemas.microsoft.com/office/drawing/2014/main" id="{B972301D-033B-215D-4C4F-58D713FDA531}"/>
              </a:ext>
            </a:extLst>
          </p:cNvPr>
          <p:cNvGrpSpPr/>
          <p:nvPr/>
        </p:nvGrpSpPr>
        <p:grpSpPr>
          <a:xfrm>
            <a:off x="0" y="1321620"/>
            <a:ext cx="4896465" cy="4533730"/>
            <a:chOff x="1988964" y="1478109"/>
            <a:chExt cx="5921248" cy="444341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7A328-5CF3-9DA0-BF89-0A71A96E0769}"/>
                </a:ext>
              </a:extLst>
            </p:cNvPr>
            <p:cNvSpPr/>
            <p:nvPr/>
          </p:nvSpPr>
          <p:spPr>
            <a:xfrm>
              <a:off x="4586613" y="1860336"/>
              <a:ext cx="773373" cy="646906"/>
            </a:xfrm>
            <a:custGeom>
              <a:avLst/>
              <a:gdLst>
                <a:gd name="connsiteX0" fmla="*/ 0 w 773373"/>
                <a:gd name="connsiteY0" fmla="*/ 646906 h 646906"/>
                <a:gd name="connsiteX1" fmla="*/ 386687 w 773373"/>
                <a:gd name="connsiteY1" fmla="*/ 0 h 646906"/>
                <a:gd name="connsiteX2" fmla="*/ 386687 w 773373"/>
                <a:gd name="connsiteY2" fmla="*/ 0 h 646906"/>
                <a:gd name="connsiteX3" fmla="*/ 773373 w 773373"/>
                <a:gd name="connsiteY3" fmla="*/ 646906 h 646906"/>
                <a:gd name="connsiteX4" fmla="*/ 0 w 773373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373" h="646906">
                  <a:moveTo>
                    <a:pt x="0" y="646906"/>
                  </a:moveTo>
                  <a:lnTo>
                    <a:pt x="386687" y="0"/>
                  </a:lnTo>
                  <a:lnTo>
                    <a:pt x="386687" y="0"/>
                  </a:lnTo>
                  <a:lnTo>
                    <a:pt x="773373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B962E48-4C18-530E-DE93-E030135D87FA}"/>
                </a:ext>
              </a:extLst>
            </p:cNvPr>
            <p:cNvSpPr/>
            <p:nvPr/>
          </p:nvSpPr>
          <p:spPr>
            <a:xfrm>
              <a:off x="4199926" y="2507242"/>
              <a:ext cx="1546747" cy="646906"/>
            </a:xfrm>
            <a:custGeom>
              <a:avLst/>
              <a:gdLst>
                <a:gd name="connsiteX0" fmla="*/ 0 w 1546747"/>
                <a:gd name="connsiteY0" fmla="*/ 646906 h 646906"/>
                <a:gd name="connsiteX1" fmla="*/ 386688 w 1546747"/>
                <a:gd name="connsiteY1" fmla="*/ 0 h 646906"/>
                <a:gd name="connsiteX2" fmla="*/ 1160059 w 1546747"/>
                <a:gd name="connsiteY2" fmla="*/ 0 h 646906"/>
                <a:gd name="connsiteX3" fmla="*/ 1546747 w 1546747"/>
                <a:gd name="connsiteY3" fmla="*/ 646906 h 646906"/>
                <a:gd name="connsiteX4" fmla="*/ 0 w 1546747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6747" h="646906">
                  <a:moveTo>
                    <a:pt x="0" y="646906"/>
                  </a:moveTo>
                  <a:lnTo>
                    <a:pt x="386688" y="0"/>
                  </a:lnTo>
                  <a:lnTo>
                    <a:pt x="1160059" y="0"/>
                  </a:lnTo>
                  <a:lnTo>
                    <a:pt x="1546747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3">
                <a:hueOff val="0"/>
                <a:satOff val="0"/>
                <a:lumOff val="0"/>
                <a:alphaOff val="0"/>
              </a:schemeClr>
            </a:fillRef>
            <a:effectRef idx="1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301161" tIns="30480" rIns="301161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5A95E35-09FB-468B-A93B-CC90BDE927D9}"/>
                </a:ext>
              </a:extLst>
            </p:cNvPr>
            <p:cNvSpPr/>
            <p:nvPr/>
          </p:nvSpPr>
          <p:spPr>
            <a:xfrm>
              <a:off x="3813239" y="3154148"/>
              <a:ext cx="2320121" cy="646906"/>
            </a:xfrm>
            <a:custGeom>
              <a:avLst/>
              <a:gdLst>
                <a:gd name="connsiteX0" fmla="*/ 0 w 2320121"/>
                <a:gd name="connsiteY0" fmla="*/ 646906 h 646906"/>
                <a:gd name="connsiteX1" fmla="*/ 386688 w 2320121"/>
                <a:gd name="connsiteY1" fmla="*/ 0 h 646906"/>
                <a:gd name="connsiteX2" fmla="*/ 1933433 w 2320121"/>
                <a:gd name="connsiteY2" fmla="*/ 0 h 646906"/>
                <a:gd name="connsiteX3" fmla="*/ 2320121 w 2320121"/>
                <a:gd name="connsiteY3" fmla="*/ 646906 h 646906"/>
                <a:gd name="connsiteX4" fmla="*/ 0 w 2320121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0121" h="646906">
                  <a:moveTo>
                    <a:pt x="0" y="646906"/>
                  </a:moveTo>
                  <a:lnTo>
                    <a:pt x="386688" y="0"/>
                  </a:lnTo>
                  <a:lnTo>
                    <a:pt x="1933433" y="0"/>
                  </a:lnTo>
                  <a:lnTo>
                    <a:pt x="2320121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436502" tIns="30480" rIns="436501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5803C25-083B-E8B0-91E4-9BF7CDA2D897}"/>
                </a:ext>
              </a:extLst>
            </p:cNvPr>
            <p:cNvSpPr/>
            <p:nvPr/>
          </p:nvSpPr>
          <p:spPr>
            <a:xfrm>
              <a:off x="3426552" y="3801054"/>
              <a:ext cx="3093495" cy="646906"/>
            </a:xfrm>
            <a:custGeom>
              <a:avLst/>
              <a:gdLst>
                <a:gd name="connsiteX0" fmla="*/ 0 w 3093495"/>
                <a:gd name="connsiteY0" fmla="*/ 646906 h 646906"/>
                <a:gd name="connsiteX1" fmla="*/ 386688 w 3093495"/>
                <a:gd name="connsiteY1" fmla="*/ 0 h 646906"/>
                <a:gd name="connsiteX2" fmla="*/ 2706807 w 3093495"/>
                <a:gd name="connsiteY2" fmla="*/ 0 h 646906"/>
                <a:gd name="connsiteX3" fmla="*/ 3093495 w 3093495"/>
                <a:gd name="connsiteY3" fmla="*/ 646906 h 646906"/>
                <a:gd name="connsiteX4" fmla="*/ 0 w 3093495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3495" h="646906">
                  <a:moveTo>
                    <a:pt x="0" y="646906"/>
                  </a:moveTo>
                  <a:lnTo>
                    <a:pt x="386688" y="0"/>
                  </a:lnTo>
                  <a:lnTo>
                    <a:pt x="2706807" y="0"/>
                  </a:lnTo>
                  <a:lnTo>
                    <a:pt x="3093495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5">
                <a:hueOff val="0"/>
                <a:satOff val="0"/>
                <a:lumOff val="0"/>
                <a:alphaOff val="0"/>
              </a:schemeClr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571842" tIns="30480" rIns="571842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8AA8653-CBAD-F7DE-A454-02F61EE5013F}"/>
                </a:ext>
              </a:extLst>
            </p:cNvPr>
            <p:cNvSpPr/>
            <p:nvPr/>
          </p:nvSpPr>
          <p:spPr>
            <a:xfrm>
              <a:off x="3039865" y="4447960"/>
              <a:ext cx="3866869" cy="646906"/>
            </a:xfrm>
            <a:custGeom>
              <a:avLst/>
              <a:gdLst>
                <a:gd name="connsiteX0" fmla="*/ 0 w 3866869"/>
                <a:gd name="connsiteY0" fmla="*/ 646906 h 646906"/>
                <a:gd name="connsiteX1" fmla="*/ 386688 w 3866869"/>
                <a:gd name="connsiteY1" fmla="*/ 0 h 646906"/>
                <a:gd name="connsiteX2" fmla="*/ 3480181 w 3866869"/>
                <a:gd name="connsiteY2" fmla="*/ 0 h 646906"/>
                <a:gd name="connsiteX3" fmla="*/ 3866869 w 3866869"/>
                <a:gd name="connsiteY3" fmla="*/ 646906 h 646906"/>
                <a:gd name="connsiteX4" fmla="*/ 0 w 3866869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6869" h="646906">
                  <a:moveTo>
                    <a:pt x="0" y="646906"/>
                  </a:moveTo>
                  <a:lnTo>
                    <a:pt x="386688" y="0"/>
                  </a:lnTo>
                  <a:lnTo>
                    <a:pt x="3480181" y="0"/>
                  </a:lnTo>
                  <a:lnTo>
                    <a:pt x="3866869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6">
                <a:hueOff val="0"/>
                <a:satOff val="0"/>
                <a:lumOff val="0"/>
                <a:alphaOff val="0"/>
              </a:schemeClr>
            </a:fillRef>
            <a:effectRef idx="1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707183" tIns="30480" rIns="707182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85534C8-FDA4-9B2F-929A-D6713F582F4D}"/>
                </a:ext>
              </a:extLst>
            </p:cNvPr>
            <p:cNvSpPr/>
            <p:nvPr/>
          </p:nvSpPr>
          <p:spPr>
            <a:xfrm>
              <a:off x="2653179" y="5094866"/>
              <a:ext cx="4640243" cy="646906"/>
            </a:xfrm>
            <a:custGeom>
              <a:avLst/>
              <a:gdLst>
                <a:gd name="connsiteX0" fmla="*/ 0 w 4640243"/>
                <a:gd name="connsiteY0" fmla="*/ 646906 h 646906"/>
                <a:gd name="connsiteX1" fmla="*/ 386688 w 4640243"/>
                <a:gd name="connsiteY1" fmla="*/ 0 h 646906"/>
                <a:gd name="connsiteX2" fmla="*/ 4253555 w 4640243"/>
                <a:gd name="connsiteY2" fmla="*/ 0 h 646906"/>
                <a:gd name="connsiteX3" fmla="*/ 4640243 w 4640243"/>
                <a:gd name="connsiteY3" fmla="*/ 646906 h 646906"/>
                <a:gd name="connsiteX4" fmla="*/ 0 w 4640243"/>
                <a:gd name="connsiteY4" fmla="*/ 646906 h 64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40243" h="646906">
                  <a:moveTo>
                    <a:pt x="0" y="646906"/>
                  </a:moveTo>
                  <a:lnTo>
                    <a:pt x="386688" y="0"/>
                  </a:lnTo>
                  <a:lnTo>
                    <a:pt x="4253555" y="0"/>
                  </a:lnTo>
                  <a:lnTo>
                    <a:pt x="4640243" y="646906"/>
                  </a:lnTo>
                  <a:lnTo>
                    <a:pt x="0" y="64690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42522" tIns="30480" rIns="842524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C43CD89E-F9DA-7CEB-DBCD-E6EA432FA42D}"/>
                </a:ext>
              </a:extLst>
            </p:cNvPr>
            <p:cNvSpPr/>
            <p:nvPr/>
          </p:nvSpPr>
          <p:spPr>
            <a:xfrm>
              <a:off x="1988964" y="1478109"/>
              <a:ext cx="5921248" cy="4443413"/>
            </a:xfrm>
            <a:prstGeom prst="triangle">
              <a:avLst/>
            </a:prstGeom>
            <a:solidFill>
              <a:srgbClr val="DFE3E5">
                <a:alpha val="60000"/>
              </a:srgbClr>
            </a:solidFill>
            <a:effectLst>
              <a:softEdge rad="1270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4" name="Content Placeholder 13" descr="Graph with bars of random heights. Heights are two for expertise, seven for competency, twelve for background knowledge">
            <a:extLst>
              <a:ext uri="{FF2B5EF4-FFF2-40B4-BE49-F238E27FC236}">
                <a16:creationId xmlns:a16="http://schemas.microsoft.com/office/drawing/2014/main" id="{CE8DB8AF-BB68-7A36-A93C-3D4727FF6C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946575"/>
              </p:ext>
            </p:extLst>
          </p:nvPr>
        </p:nvGraphicFramePr>
        <p:xfrm>
          <a:off x="3524950" y="0"/>
          <a:ext cx="3124098" cy="5753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4" name="Group 23" descr="Pyramid similar to earlier pyramids, without text">
            <a:extLst>
              <a:ext uri="{FF2B5EF4-FFF2-40B4-BE49-F238E27FC236}">
                <a16:creationId xmlns:a16="http://schemas.microsoft.com/office/drawing/2014/main" id="{7CF934B7-6454-B24D-3E16-C79B6926B517}"/>
              </a:ext>
            </a:extLst>
          </p:cNvPr>
          <p:cNvGrpSpPr/>
          <p:nvPr/>
        </p:nvGrpSpPr>
        <p:grpSpPr>
          <a:xfrm>
            <a:off x="6876745" y="1643270"/>
            <a:ext cx="2595876" cy="4028677"/>
            <a:chOff x="6513567" y="1768248"/>
            <a:chExt cx="2595876" cy="4028677"/>
          </a:xfrm>
        </p:grpSpPr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146EB992-EC46-F073-B119-04FEA2F58988}"/>
                </a:ext>
              </a:extLst>
            </p:cNvPr>
            <p:cNvSpPr/>
            <p:nvPr/>
          </p:nvSpPr>
          <p:spPr>
            <a:xfrm>
              <a:off x="6513567" y="1768248"/>
              <a:ext cx="629199" cy="1266379"/>
            </a:xfrm>
            <a:prstGeom prst="rightBrac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Brace 18">
              <a:extLst>
                <a:ext uri="{FF2B5EF4-FFF2-40B4-BE49-F238E27FC236}">
                  <a16:creationId xmlns:a16="http://schemas.microsoft.com/office/drawing/2014/main" id="{5BC189CB-EBAB-95B7-7055-1B808975A556}"/>
                </a:ext>
              </a:extLst>
            </p:cNvPr>
            <p:cNvSpPr/>
            <p:nvPr/>
          </p:nvSpPr>
          <p:spPr>
            <a:xfrm>
              <a:off x="6528957" y="3149397"/>
              <a:ext cx="629199" cy="1266379"/>
            </a:xfrm>
            <a:prstGeom prst="rightBrac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Brace 19">
              <a:extLst>
                <a:ext uri="{FF2B5EF4-FFF2-40B4-BE49-F238E27FC236}">
                  <a16:creationId xmlns:a16="http://schemas.microsoft.com/office/drawing/2014/main" id="{16F1CAA6-64FB-F305-AFEA-1FD9E23EB19F}"/>
                </a:ext>
              </a:extLst>
            </p:cNvPr>
            <p:cNvSpPr/>
            <p:nvPr/>
          </p:nvSpPr>
          <p:spPr>
            <a:xfrm>
              <a:off x="6528956" y="4530546"/>
              <a:ext cx="629199" cy="1266379"/>
            </a:xfrm>
            <a:prstGeom prst="rightBrac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8041D2D-742D-22EA-EA87-D4FC563D1C06}"/>
                </a:ext>
              </a:extLst>
            </p:cNvPr>
            <p:cNvSpPr txBox="1"/>
            <p:nvPr/>
          </p:nvSpPr>
          <p:spPr>
            <a:xfrm>
              <a:off x="7274967" y="2193868"/>
              <a:ext cx="14670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Expertise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7204536-6C54-16FE-894E-CDC6E757E5C1}"/>
                </a:ext>
              </a:extLst>
            </p:cNvPr>
            <p:cNvSpPr txBox="1"/>
            <p:nvPr/>
          </p:nvSpPr>
          <p:spPr>
            <a:xfrm>
              <a:off x="7217578" y="3401260"/>
              <a:ext cx="18918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Competency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97510CD-FBF6-A74A-FDFE-D8C46B838E22}"/>
                </a:ext>
              </a:extLst>
            </p:cNvPr>
            <p:cNvSpPr txBox="1"/>
            <p:nvPr/>
          </p:nvSpPr>
          <p:spPr>
            <a:xfrm>
              <a:off x="7231276" y="4784585"/>
              <a:ext cx="186942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Background </a:t>
              </a:r>
              <a:br>
                <a:rPr lang="en-US" sz="2400" dirty="0"/>
              </a:br>
              <a:r>
                <a:rPr lang="en-US" sz="2400" dirty="0"/>
                <a:t>knowledge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4804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E4ED00-E085-A559-05F1-405CCCFE9A4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3400" y="3219450"/>
            <a:ext cx="8596313" cy="23241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Your organization is </a:t>
            </a:r>
            <a:r>
              <a:rPr lang="en-US" i="1" dirty="0"/>
              <a:t>not</a:t>
            </a:r>
            <a:r>
              <a:rPr lang="en-US" dirty="0"/>
              <a:t> well served if everyone has the same level of knowledge in all the things you use</a:t>
            </a:r>
          </a:p>
        </p:txBody>
      </p:sp>
      <p:graphicFrame>
        <p:nvGraphicFramePr>
          <p:cNvPr id="3" name="Content Placeholder 13" descr="3 vertical bar graph of varying heights which are shifted so that they fill in the gaps.">
            <a:extLst>
              <a:ext uri="{FF2B5EF4-FFF2-40B4-BE49-F238E27FC236}">
                <a16:creationId xmlns:a16="http://schemas.microsoft.com/office/drawing/2014/main" id="{0634D9DC-0028-3DFC-1116-56991BD62B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1901964"/>
              </p:ext>
            </p:extLst>
          </p:nvPr>
        </p:nvGraphicFramePr>
        <p:xfrm>
          <a:off x="1136072" y="202712"/>
          <a:ext cx="6650682" cy="3016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ontent Placeholder 13" descr="3 vertical bar graph of varying heights which are shifted so that they fill in the gaps.">
            <a:extLst>
              <a:ext uri="{FF2B5EF4-FFF2-40B4-BE49-F238E27FC236}">
                <a16:creationId xmlns:a16="http://schemas.microsoft.com/office/drawing/2014/main" id="{5A6D5161-037E-B7ED-E1B1-7A0C6F62EE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5712142"/>
              </p:ext>
            </p:extLst>
          </p:nvPr>
        </p:nvGraphicFramePr>
        <p:xfrm>
          <a:off x="1366630" y="202224"/>
          <a:ext cx="6650682" cy="3016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ontent Placeholder 13" descr="3 vertical bar graph of varying heights which are shifted so that they fill in the gaps.">
            <a:extLst>
              <a:ext uri="{FF2B5EF4-FFF2-40B4-BE49-F238E27FC236}">
                <a16:creationId xmlns:a16="http://schemas.microsoft.com/office/drawing/2014/main" id="{AF62FFBE-AEA5-E906-E032-9E602C85E5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1469722"/>
              </p:ext>
            </p:extLst>
          </p:nvPr>
        </p:nvGraphicFramePr>
        <p:xfrm>
          <a:off x="1595019" y="202224"/>
          <a:ext cx="6650682" cy="3016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174452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Graphic spid="7" grpId="0">
        <p:bldAsOne/>
      </p:bldGraphic>
      <p:bldGraphic spid="8" grpId="0">
        <p:bldAsOne/>
      </p:bldGraphic>
    </p:bldLst>
  </p:timing>
</p:sld>
</file>

<file path=ppt/theme/theme1.xml><?xml version="1.0" encoding="utf-8"?>
<a:theme xmlns:a="http://schemas.openxmlformats.org/drawingml/2006/main" name="Face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27" ma:contentTypeDescription="Create a new document." ma:contentTypeScope="" ma:versionID="219a338b8493fe042b1e07be57014336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xmlns:ns4="230e9df3-be65-4c73-a93b-d1236ebd677e" targetNamespace="http://schemas.microsoft.com/office/2006/metadata/properties" ma:root="true" ma:fieldsID="5063572a402c39a229534cae5511a78f" ns1:_="" ns2:_="" ns3:_="" ns4:_="">
    <xsd:import namespace="http://schemas.microsoft.com/sharepoint/v3"/>
    <xsd:import namespace="569b343d-e775-480b-9b2b-6a6986deb9b0"/>
    <xsd:import namespace="11245976-3b4d-4794-a754-317688483df2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pec_x0020_Status" minOccurs="0"/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OneNoteFluid_FileOrder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 ma:readOnly="false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Spec_x0020_Status" ma:index="2" nillable="true" ma:displayName="Status" ma:default="Draft" ma:format="Dropdown" ma:internalName="Spec_x0020_Status" ma:readOnly="false">
      <xsd:simpleType>
        <xsd:restriction base="dms:Choice">
          <xsd:enumeration value="Draft"/>
          <xsd:enumeration value="Reviewed"/>
        </xsd:restriction>
      </xsd:simpleType>
    </xsd:element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hidden="true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hidden="true" ma:internalName="MediaServiceOCR" ma:readOnly="tru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hidden="true" ma:internalName="MediaServiceKeyPoints" ma:readOnly="true">
      <xsd:simpleType>
        <xsd:restriction base="dms:Note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4" nillable="true" ma:displayName="Location" ma:internalName="MediaServiceLocation" ma:readOnly="true">
      <xsd:simpleType>
        <xsd:restriction base="dms:Text"/>
      </xsd:simpleType>
    </xsd:element>
    <xsd:element name="MediaLengthInSeconds" ma:index="25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7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OneNoteFluid_FileOrder" ma:index="29" nillable="true" ma:displayName="OneNoteFluid_FileOrder" ma:internalName="OneNoteFluid_FileOrder">
      <xsd:simpleType>
        <xsd:restriction base="dms:Text">
          <xsd:maxLength value="255"/>
        </xsd:restriction>
      </xsd:simpleType>
    </xsd:element>
    <xsd:element name="MediaServiceSearchProperties" ma:index="3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1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hidden="true" ma:internalName="SharedWithDetails" ma:readOnly="true">
      <xsd:simpleType>
        <xsd:restriction base="dms:Note"/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8" nillable="true" ma:displayName="Taxonomy Catch All Column" ma:hidden="true" ma:list="{9dd92c22-cae5-4046-bed8-b3b21d61b9fd}" ma:internalName="TaxCatchAll" ma:showField="CatchAllData" ma:web="11245976-3b4d-4794-a754-317688483df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1498DF-CC47-437B-90AD-32202E3FC9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69247D8-2F92-4B65-B4C1-D3BF1489AC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1a19d03a-48bc-4359-8038-5b5f6d5847c3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6173</TotalTime>
  <Words>1157</Words>
  <Application>Microsoft Office PowerPoint</Application>
  <PresentationFormat>Widescreen</PresentationFormat>
  <Paragraphs>206</Paragraphs>
  <Slides>26</Slides>
  <Notes>13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Aptos</vt:lpstr>
      <vt:lpstr>Arial</vt:lpstr>
      <vt:lpstr>Cascadia Code</vt:lpstr>
      <vt:lpstr>Comic Sans MS</vt:lpstr>
      <vt:lpstr>Dreaming Outloud Pro</vt:lpstr>
      <vt:lpstr>Proxima Nova</vt:lpstr>
      <vt:lpstr>Source Sans Pro</vt:lpstr>
      <vt:lpstr>Trebuchet MS</vt:lpstr>
      <vt:lpstr>Wingdings 3</vt:lpstr>
      <vt:lpstr>Facet</vt:lpstr>
      <vt:lpstr>Chart your course</vt:lpstr>
      <vt:lpstr>Program Manager .NET Languages – C#, F# and VB</vt:lpstr>
      <vt:lpstr>The plan… Charting your course</vt:lpstr>
      <vt:lpstr>PowerPoint Presentation</vt:lpstr>
      <vt:lpstr>This week… Suggestions for learning at a conference </vt:lpstr>
      <vt:lpstr>PowerPoint Presentation</vt:lpstr>
      <vt:lpstr>Depth of Knowledge (Webb or Bloomberg)</vt:lpstr>
      <vt:lpstr>Expertise is not the goal for all things</vt:lpstr>
      <vt:lpstr>Your organization is not well served if everyone has the same level of knowledge in all the things you use</vt:lpstr>
      <vt:lpstr>PowerPoint Presentation</vt:lpstr>
      <vt:lpstr>General knowledge</vt:lpstr>
      <vt:lpstr>AI</vt:lpstr>
      <vt:lpstr>A bit about cognitive search</vt:lpstr>
      <vt:lpstr>PowerPoint Presentation</vt:lpstr>
      <vt:lpstr>PowerPoint Presentation</vt:lpstr>
      <vt:lpstr>PowerPoint Presentation</vt:lpstr>
      <vt:lpstr>Context is important</vt:lpstr>
      <vt:lpstr>Glossary</vt:lpstr>
      <vt:lpstr>PowerPoint Presentation</vt:lpstr>
      <vt:lpstr>Competency</vt:lpstr>
      <vt:lpstr>Pattern matching</vt:lpstr>
      <vt:lpstr>Expertise</vt:lpstr>
      <vt:lpstr>PowerPoint Presentation</vt:lpstr>
      <vt:lpstr>PowerPoint Presentation</vt:lpstr>
      <vt:lpstr>PowerPoint Presentation</vt:lpstr>
      <vt:lpstr>Thank you! 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Chart your course</dc:title>
  <dc:creator>Kathleen Dollard</dc:creator>
  <cp:lastModifiedBy>Kathleen Dollard</cp:lastModifiedBy>
  <cp:revision>66</cp:revision>
  <dcterms:created xsi:type="dcterms:W3CDTF">2023-10-18T10:23:31Z</dcterms:created>
  <dcterms:modified xsi:type="dcterms:W3CDTF">2023-11-08T15:29:22Z</dcterms:modified>
</cp:coreProperties>
</file>

<file path=docProps/thumbnail.jpeg>
</file>